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50"/>
  </p:notesMasterIdLst>
  <p:handoutMasterIdLst>
    <p:handoutMasterId r:id="rId51"/>
  </p:handoutMasterIdLst>
  <p:sldIdLst>
    <p:sldId id="1485" r:id="rId4"/>
    <p:sldId id="1551" r:id="rId5"/>
    <p:sldId id="1552" r:id="rId6"/>
    <p:sldId id="1795" r:id="rId7"/>
    <p:sldId id="1796" r:id="rId8"/>
    <p:sldId id="1797" r:id="rId9"/>
    <p:sldId id="1798" r:id="rId10"/>
    <p:sldId id="1799" r:id="rId11"/>
    <p:sldId id="1800" r:id="rId12"/>
    <p:sldId id="1801" r:id="rId13"/>
    <p:sldId id="1802" r:id="rId14"/>
    <p:sldId id="1803" r:id="rId15"/>
    <p:sldId id="1805" r:id="rId16"/>
    <p:sldId id="1806" r:id="rId17"/>
    <p:sldId id="1807" r:id="rId18"/>
    <p:sldId id="1808" r:id="rId19"/>
    <p:sldId id="1809" r:id="rId20"/>
    <p:sldId id="1810" r:id="rId21"/>
    <p:sldId id="1811" r:id="rId22"/>
    <p:sldId id="1812" r:id="rId23"/>
    <p:sldId id="1813" r:id="rId24"/>
    <p:sldId id="1814" r:id="rId25"/>
    <p:sldId id="1816" r:id="rId26"/>
    <p:sldId id="1817" r:id="rId27"/>
    <p:sldId id="1818" r:id="rId28"/>
    <p:sldId id="1819" r:id="rId29"/>
    <p:sldId id="1820" r:id="rId30"/>
    <p:sldId id="1821" r:id="rId31"/>
    <p:sldId id="1823" r:id="rId32"/>
    <p:sldId id="1841" r:id="rId33"/>
    <p:sldId id="1837" r:id="rId34"/>
    <p:sldId id="1833" r:id="rId35"/>
    <p:sldId id="1834" r:id="rId36"/>
    <p:sldId id="1835" r:id="rId37"/>
    <p:sldId id="1519" r:id="rId38"/>
    <p:sldId id="1845" r:id="rId39"/>
    <p:sldId id="1847" r:id="rId40"/>
    <p:sldId id="1848" r:id="rId41"/>
    <p:sldId id="1849" r:id="rId42"/>
    <p:sldId id="1690" r:id="rId43"/>
    <p:sldId id="1846" r:id="rId44"/>
    <p:sldId id="1850" r:id="rId45"/>
    <p:sldId id="1843" r:id="rId46"/>
    <p:sldId id="1844" r:id="rId47"/>
    <p:sldId id="1842" r:id="rId48"/>
    <p:sldId id="1532"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90" autoAdjust="0"/>
    <p:restoredTop sz="86768" autoAdjust="0"/>
  </p:normalViewPr>
  <p:slideViewPr>
    <p:cSldViewPr>
      <p:cViewPr varScale="1">
        <p:scale>
          <a:sx n="84" d="100"/>
          <a:sy n="84" d="100"/>
        </p:scale>
        <p:origin x="30" y="15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2B62DA-AB5A-4C73-972A-1B06A84F0630}"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10947118-239E-4041-A75D-C98B7242DD84}">
      <dgm:prSet phldrT="[Text]"/>
      <dgm:spPr>
        <a:xfrm>
          <a:off x="1541258" y="648461"/>
          <a:ext cx="1615465" cy="1615465"/>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a:t>
          </a:r>
        </a:p>
      </dgm:t>
    </dgm:pt>
    <dgm:pt modelId="{954DA2A0-FBE5-4450-92CA-6054E27AA6D5}" type="parTrans" cxnId="{3F9858BF-E95B-4B86-8765-D76FE242F6DF}">
      <dgm:prSet/>
      <dgm:spPr/>
      <dgm:t>
        <a:bodyPr/>
        <a:lstStyle/>
        <a:p>
          <a:endParaRPr lang="en-US"/>
        </a:p>
      </dgm:t>
    </dgm:pt>
    <dgm:pt modelId="{D44C6049-268E-4EA1-BF85-7D1C1BB43EB3}" type="sibTrans" cxnId="{3F9858BF-E95B-4B86-8765-D76FE242F6DF}">
      <dgm:prSet/>
      <dgm:spPr/>
      <dgm:t>
        <a:bodyPr/>
        <a:lstStyle/>
        <a:p>
          <a:endParaRPr lang="en-US"/>
        </a:p>
      </dgm:t>
    </dgm:pt>
    <dgm:pt modelId="{2CA9F052-F9F6-4D66-9EBF-60727A75D98B}">
      <dgm:prSet phldrT="[Text]"/>
      <dgm:spPr>
        <a:xfrm>
          <a:off x="1945125" y="28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9884CB52-6900-4D46-9272-11D5207A7CF4}" type="parTrans" cxnId="{54C79815-9A30-4EA4-9BD2-1AF4445AF3E2}">
      <dgm:prSet/>
      <dgm:spPr/>
      <dgm:t>
        <a:bodyPr/>
        <a:lstStyle/>
        <a:p>
          <a:endParaRPr lang="en-US"/>
        </a:p>
      </dgm:t>
    </dgm:pt>
    <dgm:pt modelId="{E8F14C94-F594-488D-8D38-5B5C5DCBC776}" type="sibTrans" cxnId="{54C79815-9A30-4EA4-9BD2-1AF4445AF3E2}">
      <dgm:prSet/>
      <dgm:spPr/>
      <dgm:t>
        <a:bodyPr/>
        <a:lstStyle/>
        <a:p>
          <a:endParaRPr lang="en-US"/>
        </a:p>
      </dgm:t>
    </dgm:pt>
    <dgm:pt modelId="{75770A0C-2859-4023-BB1F-BC9034573C17}">
      <dgm:prSet phldrT="[Text]"/>
      <dgm:spPr>
        <a:xfrm>
          <a:off x="2856218"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Contoso Bank</a:t>
          </a:r>
        </a:p>
      </dgm:t>
    </dgm:pt>
    <dgm:pt modelId="{EF83F87E-1BE7-450F-8B1C-0B473C4E80CF}" type="parTrans" cxnId="{9A5B9818-3D7E-4D7A-B527-87D923C7C50C}">
      <dgm:prSet/>
      <dgm:spPr/>
      <dgm:t>
        <a:bodyPr/>
        <a:lstStyle/>
        <a:p>
          <a:endParaRPr lang="en-US"/>
        </a:p>
      </dgm:t>
    </dgm:pt>
    <dgm:pt modelId="{B082C1E6-E6D1-46C0-BC04-A7F9BA861793}" type="sibTrans" cxnId="{9A5B9818-3D7E-4D7A-B527-87D923C7C50C}">
      <dgm:prSet/>
      <dgm:spPr/>
      <dgm:t>
        <a:bodyPr/>
        <a:lstStyle/>
        <a:p>
          <a:endParaRPr lang="en-US"/>
        </a:p>
      </dgm:t>
    </dgm:pt>
    <dgm:pt modelId="{F558539B-4D3F-4C0D-990D-EF60581DDCDB}">
      <dgm:prSet phldrT="[Text]"/>
      <dgm:spPr>
        <a:xfrm>
          <a:off x="2856218"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011120F9-35A8-4779-9305-9F2817A903C6}" type="parTrans" cxnId="{1EC56A62-474F-4C71-B334-1FD91AF9A427}">
      <dgm:prSet/>
      <dgm:spPr/>
      <dgm:t>
        <a:bodyPr/>
        <a:lstStyle/>
        <a:p>
          <a:endParaRPr lang="en-US"/>
        </a:p>
      </dgm:t>
    </dgm:pt>
    <dgm:pt modelId="{19C34C3A-C0EE-4A93-818D-729553CF580E}" type="sibTrans" cxnId="{1EC56A62-474F-4C71-B334-1FD91AF9A427}">
      <dgm:prSet/>
      <dgm:spPr/>
      <dgm:t>
        <a:bodyPr/>
        <a:lstStyle/>
        <a:p>
          <a:endParaRPr lang="en-US"/>
        </a:p>
      </dgm:t>
    </dgm:pt>
    <dgm:pt modelId="{70965392-E738-45D8-9654-C01BA81F2E5B}">
      <dgm:prSet phldrT="[Text]"/>
      <dgm:spPr>
        <a:xfrm>
          <a:off x="1945125" y="210436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b</a:t>
          </a:r>
        </a:p>
      </dgm:t>
    </dgm:pt>
    <dgm:pt modelId="{EE4968CE-C54E-4356-A7A5-35ECA5782C6D}" type="parTrans" cxnId="{EAB69899-9959-433F-AD2D-ECA697A422A3}">
      <dgm:prSet/>
      <dgm:spPr/>
      <dgm:t>
        <a:bodyPr/>
        <a:lstStyle/>
        <a:p>
          <a:endParaRPr lang="en-US"/>
        </a:p>
      </dgm:t>
    </dgm:pt>
    <dgm:pt modelId="{668DA192-77BD-49D3-B0F6-1F62F1CD6BA6}" type="sibTrans" cxnId="{EAB69899-9959-433F-AD2D-ECA697A422A3}">
      <dgm:prSet/>
      <dgm:spPr/>
      <dgm:t>
        <a:bodyPr/>
        <a:lstStyle/>
        <a:p>
          <a:endParaRPr lang="en-US"/>
        </a:p>
      </dgm:t>
    </dgm:pt>
    <dgm:pt modelId="{67593E95-4322-4A8C-A037-1FA514D60341}">
      <dgm:prSet phldrT="[Text]"/>
      <dgm:spPr>
        <a:xfrm>
          <a:off x="1034031"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Insurance c</a:t>
          </a:r>
        </a:p>
      </dgm:t>
    </dgm:pt>
    <dgm:pt modelId="{6060F248-AAFE-42F6-B567-CE6A5714F60E}" type="parTrans" cxnId="{FBB719E0-FADB-4050-8D4E-72B66BF16384}">
      <dgm:prSet/>
      <dgm:spPr/>
      <dgm:t>
        <a:bodyPr/>
        <a:lstStyle/>
        <a:p>
          <a:endParaRPr lang="en-US"/>
        </a:p>
      </dgm:t>
    </dgm:pt>
    <dgm:pt modelId="{01C7B563-C69E-4FED-BE74-9C5E435B6549}" type="sibTrans" cxnId="{FBB719E0-FADB-4050-8D4E-72B66BF16384}">
      <dgm:prSet/>
      <dgm:spPr/>
      <dgm:t>
        <a:bodyPr/>
        <a:lstStyle/>
        <a:p>
          <a:endParaRPr lang="en-US"/>
        </a:p>
      </dgm:t>
    </dgm:pt>
    <dgm:pt modelId="{868DB8C0-6661-438E-82F5-6B0D37014E96}">
      <dgm:prSet phldrT="[Text]"/>
      <dgm:spPr>
        <a:xfrm>
          <a:off x="1034031"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Investment consortium c</a:t>
          </a:r>
        </a:p>
      </dgm:t>
    </dgm:pt>
    <dgm:pt modelId="{C90B7211-0729-4C1F-8F52-060CB116FFB9}" type="parTrans" cxnId="{4E5CCBE4-A101-4965-B6B7-76F365EFD8FF}">
      <dgm:prSet/>
      <dgm:spPr/>
      <dgm:t>
        <a:bodyPr/>
        <a:lstStyle/>
        <a:p>
          <a:endParaRPr lang="en-US"/>
        </a:p>
      </dgm:t>
    </dgm:pt>
    <dgm:pt modelId="{2CE04AB9-7030-46E7-9ECC-DD492D0EC516}" type="sibTrans" cxnId="{4E5CCBE4-A101-4965-B6B7-76F365EFD8FF}">
      <dgm:prSet/>
      <dgm:spPr/>
      <dgm:t>
        <a:bodyPr/>
        <a:lstStyle/>
        <a:p>
          <a:endParaRPr lang="en-US"/>
        </a:p>
      </dgm:t>
    </dgm:pt>
    <dgm:pt modelId="{79A21355-A08B-420B-B218-5A883648ECC5}" type="pres">
      <dgm:prSet presAssocID="{642B62DA-AB5A-4C73-972A-1B06A84F0630}" presName="composite" presStyleCnt="0">
        <dgm:presLayoutVars>
          <dgm:chMax val="1"/>
          <dgm:dir/>
          <dgm:resizeHandles val="exact"/>
        </dgm:presLayoutVars>
      </dgm:prSet>
      <dgm:spPr/>
    </dgm:pt>
    <dgm:pt modelId="{A19E4524-44EA-4177-BF07-77AC4945FEFE}" type="pres">
      <dgm:prSet presAssocID="{642B62DA-AB5A-4C73-972A-1B06A84F0630}" presName="radial" presStyleCnt="0">
        <dgm:presLayoutVars>
          <dgm:animLvl val="ctr"/>
        </dgm:presLayoutVars>
      </dgm:prSet>
      <dgm:spPr/>
    </dgm:pt>
    <dgm:pt modelId="{7A6A8D27-CF42-4E98-B9B5-2F73294A38CF}" type="pres">
      <dgm:prSet presAssocID="{10947118-239E-4041-A75D-C98B7242DD84}" presName="centerShape" presStyleLbl="vennNode1" presStyleIdx="0" presStyleCnt="7"/>
      <dgm:spPr/>
    </dgm:pt>
    <dgm:pt modelId="{7253AAAB-CD76-46AB-B373-14CF91BB9EBC}" type="pres">
      <dgm:prSet presAssocID="{2CA9F052-F9F6-4D66-9EBF-60727A75D98B}" presName="node" presStyleLbl="vennNode1" presStyleIdx="1" presStyleCnt="7">
        <dgm:presLayoutVars>
          <dgm:bulletEnabled val="1"/>
        </dgm:presLayoutVars>
      </dgm:prSet>
      <dgm:spPr/>
    </dgm:pt>
    <dgm:pt modelId="{2392332B-51D8-4F09-80BC-2739B5FDDBBB}" type="pres">
      <dgm:prSet presAssocID="{75770A0C-2859-4023-BB1F-BC9034573C17}" presName="node" presStyleLbl="vennNode1" presStyleIdx="2" presStyleCnt="7">
        <dgm:presLayoutVars>
          <dgm:bulletEnabled val="1"/>
        </dgm:presLayoutVars>
      </dgm:prSet>
      <dgm:spPr/>
    </dgm:pt>
    <dgm:pt modelId="{BC5E12D1-3219-4636-9E3D-D29BEFB447D6}" type="pres">
      <dgm:prSet presAssocID="{F558539B-4D3F-4C0D-990D-EF60581DDCDB}" presName="node" presStyleLbl="vennNode1" presStyleIdx="3" presStyleCnt="7">
        <dgm:presLayoutVars>
          <dgm:bulletEnabled val="1"/>
        </dgm:presLayoutVars>
      </dgm:prSet>
      <dgm:spPr/>
    </dgm:pt>
    <dgm:pt modelId="{8207687A-1407-42D3-A319-3BB9A91CC815}" type="pres">
      <dgm:prSet presAssocID="{70965392-E738-45D8-9654-C01BA81F2E5B}" presName="node" presStyleLbl="vennNode1" presStyleIdx="4" presStyleCnt="7">
        <dgm:presLayoutVars>
          <dgm:bulletEnabled val="1"/>
        </dgm:presLayoutVars>
      </dgm:prSet>
      <dgm:spPr/>
    </dgm:pt>
    <dgm:pt modelId="{04512C6C-064A-4B16-9280-11DA8B0EFCFE}" type="pres">
      <dgm:prSet presAssocID="{67593E95-4322-4A8C-A037-1FA514D60341}" presName="node" presStyleLbl="vennNode1" presStyleIdx="5" presStyleCnt="7">
        <dgm:presLayoutVars>
          <dgm:bulletEnabled val="1"/>
        </dgm:presLayoutVars>
      </dgm:prSet>
      <dgm:spPr/>
    </dgm:pt>
    <dgm:pt modelId="{62C18E7F-1ED5-4839-9FED-EBC724923D5D}" type="pres">
      <dgm:prSet presAssocID="{868DB8C0-6661-438E-82F5-6B0D37014E96}" presName="node" presStyleLbl="vennNode1" presStyleIdx="6" presStyleCnt="7">
        <dgm:presLayoutVars>
          <dgm:bulletEnabled val="1"/>
        </dgm:presLayoutVars>
      </dgm:prSet>
      <dgm:spPr/>
    </dgm:pt>
  </dgm:ptLst>
  <dgm:cxnLst>
    <dgm:cxn modelId="{54C79815-9A30-4EA4-9BD2-1AF4445AF3E2}" srcId="{10947118-239E-4041-A75D-C98B7242DD84}" destId="{2CA9F052-F9F6-4D66-9EBF-60727A75D98B}" srcOrd="0" destOrd="0" parTransId="{9884CB52-6900-4D46-9272-11D5207A7CF4}" sibTransId="{E8F14C94-F594-488D-8D38-5B5C5DCBC776}"/>
    <dgm:cxn modelId="{C278FA16-8CDF-4805-854A-08D32F99E472}" type="presOf" srcId="{75770A0C-2859-4023-BB1F-BC9034573C17}" destId="{2392332B-51D8-4F09-80BC-2739B5FDDBBB}" srcOrd="0" destOrd="0" presId="urn:microsoft.com/office/officeart/2005/8/layout/radial3"/>
    <dgm:cxn modelId="{E5075A17-3610-41FE-84CE-81D0FC03FAE6}" type="presOf" srcId="{10947118-239E-4041-A75D-C98B7242DD84}" destId="{7A6A8D27-CF42-4E98-B9B5-2F73294A38CF}" srcOrd="0" destOrd="0" presId="urn:microsoft.com/office/officeart/2005/8/layout/radial3"/>
    <dgm:cxn modelId="{9A5B9818-3D7E-4D7A-B527-87D923C7C50C}" srcId="{10947118-239E-4041-A75D-C98B7242DD84}" destId="{75770A0C-2859-4023-BB1F-BC9034573C17}" srcOrd="1" destOrd="0" parTransId="{EF83F87E-1BE7-450F-8B1C-0B473C4E80CF}" sibTransId="{B082C1E6-E6D1-46C0-BC04-A7F9BA861793}"/>
    <dgm:cxn modelId="{1EC56A62-474F-4C71-B334-1FD91AF9A427}" srcId="{10947118-239E-4041-A75D-C98B7242DD84}" destId="{F558539B-4D3F-4C0D-990D-EF60581DDCDB}" srcOrd="2" destOrd="0" parTransId="{011120F9-35A8-4779-9305-9F2817A903C6}" sibTransId="{19C34C3A-C0EE-4A93-818D-729553CF580E}"/>
    <dgm:cxn modelId="{CF959862-2707-403A-8763-A99583DB294A}" type="presOf" srcId="{F558539B-4D3F-4C0D-990D-EF60581DDCDB}" destId="{BC5E12D1-3219-4636-9E3D-D29BEFB447D6}" srcOrd="0" destOrd="0" presId="urn:microsoft.com/office/officeart/2005/8/layout/radial3"/>
    <dgm:cxn modelId="{6DDDB346-5FD4-4D5F-B946-0EE3E70CDBE6}" type="presOf" srcId="{67593E95-4322-4A8C-A037-1FA514D60341}" destId="{04512C6C-064A-4B16-9280-11DA8B0EFCFE}" srcOrd="0" destOrd="0" presId="urn:microsoft.com/office/officeart/2005/8/layout/radial3"/>
    <dgm:cxn modelId="{DBC62452-7018-425B-835F-8BE8DEDA7305}" type="presOf" srcId="{642B62DA-AB5A-4C73-972A-1B06A84F0630}" destId="{79A21355-A08B-420B-B218-5A883648ECC5}" srcOrd="0" destOrd="0" presId="urn:microsoft.com/office/officeart/2005/8/layout/radial3"/>
    <dgm:cxn modelId="{EAB69899-9959-433F-AD2D-ECA697A422A3}" srcId="{10947118-239E-4041-A75D-C98B7242DD84}" destId="{70965392-E738-45D8-9654-C01BA81F2E5B}" srcOrd="3" destOrd="0" parTransId="{EE4968CE-C54E-4356-A7A5-35ECA5782C6D}" sibTransId="{668DA192-77BD-49D3-B0F6-1F62F1CD6BA6}"/>
    <dgm:cxn modelId="{3F9858BF-E95B-4B86-8765-D76FE242F6DF}" srcId="{642B62DA-AB5A-4C73-972A-1B06A84F0630}" destId="{10947118-239E-4041-A75D-C98B7242DD84}" srcOrd="0" destOrd="0" parTransId="{954DA2A0-FBE5-4450-92CA-6054E27AA6D5}" sibTransId="{D44C6049-268E-4EA1-BF85-7D1C1BB43EB3}"/>
    <dgm:cxn modelId="{854C3BC5-0869-483A-9DF9-A8ED013386C1}" type="presOf" srcId="{868DB8C0-6661-438E-82F5-6B0D37014E96}" destId="{62C18E7F-1ED5-4839-9FED-EBC724923D5D}" srcOrd="0" destOrd="0" presId="urn:microsoft.com/office/officeart/2005/8/layout/radial3"/>
    <dgm:cxn modelId="{285C03D4-6C5A-448C-8688-513CB0A4BB09}" type="presOf" srcId="{2CA9F052-F9F6-4D66-9EBF-60727A75D98B}" destId="{7253AAAB-CD76-46AB-B373-14CF91BB9EBC}" srcOrd="0" destOrd="0" presId="urn:microsoft.com/office/officeart/2005/8/layout/radial3"/>
    <dgm:cxn modelId="{FBB719E0-FADB-4050-8D4E-72B66BF16384}" srcId="{10947118-239E-4041-A75D-C98B7242DD84}" destId="{67593E95-4322-4A8C-A037-1FA514D60341}" srcOrd="4" destOrd="0" parTransId="{6060F248-AAFE-42F6-B567-CE6A5714F60E}" sibTransId="{01C7B563-C69E-4FED-BE74-9C5E435B6549}"/>
    <dgm:cxn modelId="{4E5CCBE4-A101-4965-B6B7-76F365EFD8FF}" srcId="{10947118-239E-4041-A75D-C98B7242DD84}" destId="{868DB8C0-6661-438E-82F5-6B0D37014E96}" srcOrd="5" destOrd="0" parTransId="{C90B7211-0729-4C1F-8F52-060CB116FFB9}" sibTransId="{2CE04AB9-7030-46E7-9ECC-DD492D0EC516}"/>
    <dgm:cxn modelId="{4D4453F8-0F2F-46F2-ABA6-3EB933EEC3FC}" type="presOf" srcId="{70965392-E738-45D8-9654-C01BA81F2E5B}" destId="{8207687A-1407-42D3-A319-3BB9A91CC815}" srcOrd="0" destOrd="0" presId="urn:microsoft.com/office/officeart/2005/8/layout/radial3"/>
    <dgm:cxn modelId="{63E68BC7-A97A-4781-8960-B1F1ED1A3DF4}" type="presParOf" srcId="{79A21355-A08B-420B-B218-5A883648ECC5}" destId="{A19E4524-44EA-4177-BF07-77AC4945FEFE}" srcOrd="0" destOrd="0" presId="urn:microsoft.com/office/officeart/2005/8/layout/radial3"/>
    <dgm:cxn modelId="{48ED5A05-FD33-4DE8-AFE0-F69E7767E859}" type="presParOf" srcId="{A19E4524-44EA-4177-BF07-77AC4945FEFE}" destId="{7A6A8D27-CF42-4E98-B9B5-2F73294A38CF}" srcOrd="0" destOrd="0" presId="urn:microsoft.com/office/officeart/2005/8/layout/radial3"/>
    <dgm:cxn modelId="{737F46D8-C837-44E7-ABB7-38617129D6F7}" type="presParOf" srcId="{A19E4524-44EA-4177-BF07-77AC4945FEFE}" destId="{7253AAAB-CD76-46AB-B373-14CF91BB9EBC}" srcOrd="1" destOrd="0" presId="urn:microsoft.com/office/officeart/2005/8/layout/radial3"/>
    <dgm:cxn modelId="{33B6761D-263B-4652-803C-D963AD0C8455}" type="presParOf" srcId="{A19E4524-44EA-4177-BF07-77AC4945FEFE}" destId="{2392332B-51D8-4F09-80BC-2739B5FDDBBB}" srcOrd="2" destOrd="0" presId="urn:microsoft.com/office/officeart/2005/8/layout/radial3"/>
    <dgm:cxn modelId="{5BA07A39-BE9C-4854-8A19-B7AA9A89E726}" type="presParOf" srcId="{A19E4524-44EA-4177-BF07-77AC4945FEFE}" destId="{BC5E12D1-3219-4636-9E3D-D29BEFB447D6}" srcOrd="3" destOrd="0" presId="urn:microsoft.com/office/officeart/2005/8/layout/radial3"/>
    <dgm:cxn modelId="{6995C71D-EE77-41F6-8037-536ECABE7356}" type="presParOf" srcId="{A19E4524-44EA-4177-BF07-77AC4945FEFE}" destId="{8207687A-1407-42D3-A319-3BB9A91CC815}" srcOrd="4" destOrd="0" presId="urn:microsoft.com/office/officeart/2005/8/layout/radial3"/>
    <dgm:cxn modelId="{56A3E4DB-88E5-44E4-B20B-1C525A724123}" type="presParOf" srcId="{A19E4524-44EA-4177-BF07-77AC4945FEFE}" destId="{04512C6C-064A-4B16-9280-11DA8B0EFCFE}" srcOrd="5" destOrd="0" presId="urn:microsoft.com/office/officeart/2005/8/layout/radial3"/>
    <dgm:cxn modelId="{343F8647-5252-406B-B19C-D2969DC3ACAB}" type="presParOf" srcId="{A19E4524-44EA-4177-BF07-77AC4945FEFE}" destId="{62C18E7F-1ED5-4839-9FED-EBC724923D5D}"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228D3-AC51-408A-9E6E-9E42FB2CEDA8}" type="doc">
      <dgm:prSet loTypeId="urn:microsoft.com/office/officeart/2005/8/layout/radial6" loCatId="cycle" qsTypeId="urn:microsoft.com/office/officeart/2005/8/quickstyle/simple1" qsCatId="simple" csTypeId="urn:microsoft.com/office/officeart/2005/8/colors/accent2_2" csCatId="accent2" phldr="1"/>
      <dgm:spPr/>
      <dgm:t>
        <a:bodyPr/>
        <a:lstStyle/>
        <a:p>
          <a:endParaRPr lang="en-US"/>
        </a:p>
      </dgm:t>
    </dgm:pt>
    <dgm:pt modelId="{8E302F93-6E12-46BE-A879-2CEDDA77D5AD}">
      <dgm:prSet phldrT="[Text]"/>
      <dgm:spPr>
        <a:xfrm>
          <a:off x="1487953" y="977420"/>
          <a:ext cx="1033736" cy="1033736"/>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A Blockchain</a:t>
          </a:r>
        </a:p>
      </dgm:t>
    </dgm:pt>
    <dgm:pt modelId="{500E2EE8-D4F4-4C01-A2D3-6E33953D0802}" type="parTrans" cxnId="{58073A57-64CC-4519-9913-58A815B89A56}">
      <dgm:prSet/>
      <dgm:spPr/>
      <dgm:t>
        <a:bodyPr/>
        <a:lstStyle/>
        <a:p>
          <a:endParaRPr lang="en-US"/>
        </a:p>
      </dgm:t>
    </dgm:pt>
    <dgm:pt modelId="{ACFE66BA-99C2-4D4D-8D50-C12C00383CE6}" type="sibTrans" cxnId="{58073A57-64CC-4519-9913-58A815B89A56}">
      <dgm:prSet/>
      <dgm:spPr/>
      <dgm:t>
        <a:bodyPr/>
        <a:lstStyle/>
        <a:p>
          <a:endParaRPr lang="en-US"/>
        </a:p>
      </dgm:t>
    </dgm:pt>
    <dgm:pt modelId="{87C1732A-B272-40DD-8812-2371B7AB22D8}">
      <dgm:prSet phldrT="[Text]"/>
      <dgm:spPr>
        <a:xfrm>
          <a:off x="1643014" y="1033"/>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1</a:t>
          </a:r>
        </a:p>
      </dgm:t>
    </dgm:pt>
    <dgm:pt modelId="{846C38C2-2D8E-4F9C-99E6-77AD86D25E54}" type="parTrans" cxnId="{5D15E3E2-BEBC-4820-B97F-AFF5501222DA}">
      <dgm:prSet/>
      <dgm:spPr/>
      <dgm:t>
        <a:bodyPr/>
        <a:lstStyle/>
        <a:p>
          <a:endParaRPr lang="en-US"/>
        </a:p>
      </dgm:t>
    </dgm:pt>
    <dgm:pt modelId="{38AA92F5-D9D8-4E19-A0CF-DEB3BC91BE2C}" type="sibTrans" cxnId="{5D15E3E2-BEBC-4820-B97F-AFF5501222DA}">
      <dgm:prSet/>
      <dgm:spPr>
        <a:xfrm>
          <a:off x="847324" y="336791"/>
          <a:ext cx="2314995" cy="2314995"/>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gm:spPr>
      <dgm:t>
        <a:bodyPr/>
        <a:lstStyle/>
        <a:p>
          <a:endParaRPr lang="en-US"/>
        </a:p>
      </dgm:t>
    </dgm:pt>
    <dgm:pt modelId="{9D8F95C2-C32F-4D82-A047-5677FBDCD31D}">
      <dgm:prSet phldrT="[Text]"/>
      <dgm:spPr>
        <a:xfrm>
          <a:off x="2622876"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2</a:t>
          </a:r>
        </a:p>
      </dgm:t>
    </dgm:pt>
    <dgm:pt modelId="{E7BE90BA-7C34-44B0-860D-E2A5CEAE9CD0}" type="parTrans" cxnId="{2FD8C91C-27C8-448A-A418-7435637D8ACB}">
      <dgm:prSet/>
      <dgm:spPr/>
      <dgm:t>
        <a:bodyPr/>
        <a:lstStyle/>
        <a:p>
          <a:endParaRPr lang="en-US"/>
        </a:p>
      </dgm:t>
    </dgm:pt>
    <dgm:pt modelId="{2EFEEF0B-E065-41A2-AFEF-7CC214C434AB}" type="sibTrans" cxnId="{2FD8C91C-27C8-448A-A418-7435637D8ACB}">
      <dgm:prSet/>
      <dgm:spPr>
        <a:xfrm>
          <a:off x="847324" y="336791"/>
          <a:ext cx="2314995" cy="2314995"/>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gm:spPr>
      <dgm:t>
        <a:bodyPr/>
        <a:lstStyle/>
        <a:p>
          <a:endParaRPr lang="en-US"/>
        </a:p>
      </dgm:t>
    </dgm:pt>
    <dgm:pt modelId="{2FB07F1E-795B-4DCA-9571-2B7DEAF5E5B1}">
      <dgm:prSet phldrT="[Text]"/>
      <dgm:spPr>
        <a:xfrm>
          <a:off x="2622876"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3</a:t>
          </a:r>
        </a:p>
      </dgm:t>
    </dgm:pt>
    <dgm:pt modelId="{F7B23C6B-8CD8-4C30-965D-B8CEE7F3C7F9}" type="parTrans" cxnId="{3EA45691-741C-4061-A686-A4B48207BCEC}">
      <dgm:prSet/>
      <dgm:spPr/>
      <dgm:t>
        <a:bodyPr/>
        <a:lstStyle/>
        <a:p>
          <a:endParaRPr lang="en-US"/>
        </a:p>
      </dgm:t>
    </dgm:pt>
    <dgm:pt modelId="{FE492275-EFEB-4CF7-A7F7-F8B5282CA8CA}" type="sibTrans" cxnId="{3EA45691-741C-4061-A686-A4B48207BCEC}">
      <dgm:prSet/>
      <dgm:spPr>
        <a:xfrm>
          <a:off x="847324" y="336791"/>
          <a:ext cx="2314995" cy="2314995"/>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gm:spPr>
      <dgm:t>
        <a:bodyPr/>
        <a:lstStyle/>
        <a:p>
          <a:endParaRPr lang="en-US"/>
        </a:p>
      </dgm:t>
    </dgm:pt>
    <dgm:pt modelId="{9A0C2680-0F0F-4C65-A046-E81E5AD3342C}">
      <dgm:prSet phldrT="[Text]"/>
      <dgm:spPr>
        <a:xfrm>
          <a:off x="1643014" y="2263928"/>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4</a:t>
          </a:r>
        </a:p>
      </dgm:t>
    </dgm:pt>
    <dgm:pt modelId="{30B41573-870F-4ECB-B7CB-7B885BE3662C}" type="parTrans" cxnId="{72732054-60BD-4EC3-B419-56A842210A72}">
      <dgm:prSet/>
      <dgm:spPr/>
      <dgm:t>
        <a:bodyPr/>
        <a:lstStyle/>
        <a:p>
          <a:endParaRPr lang="en-US"/>
        </a:p>
      </dgm:t>
    </dgm:pt>
    <dgm:pt modelId="{B06336B5-9DF3-44BA-9DAD-E7EA5171CA1D}" type="sibTrans" cxnId="{72732054-60BD-4EC3-B419-56A842210A72}">
      <dgm:prSet/>
      <dgm:spPr>
        <a:xfrm>
          <a:off x="847324" y="336791"/>
          <a:ext cx="2314995" cy="2314995"/>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gm:spPr>
      <dgm:t>
        <a:bodyPr/>
        <a:lstStyle/>
        <a:p>
          <a:endParaRPr lang="en-US"/>
        </a:p>
      </dgm:t>
    </dgm:pt>
    <dgm:pt modelId="{CE28142A-A977-42C5-A05B-92F0E0D29C6D}">
      <dgm:prSet phldrT="[Text]"/>
      <dgm:spPr>
        <a:xfrm>
          <a:off x="663152"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A</a:t>
          </a:r>
        </a:p>
      </dgm:t>
    </dgm:pt>
    <dgm:pt modelId="{9EE266E0-18CC-486C-BC7B-4B2EE942BD27}" type="parTrans" cxnId="{583EB437-2A5C-4706-95DA-5C67A306D7F5}">
      <dgm:prSet/>
      <dgm:spPr/>
      <dgm:t>
        <a:bodyPr/>
        <a:lstStyle/>
        <a:p>
          <a:endParaRPr lang="en-US"/>
        </a:p>
      </dgm:t>
    </dgm:pt>
    <dgm:pt modelId="{058D2FAB-0761-48C5-8361-F41DB7544390}" type="sibTrans" cxnId="{583EB437-2A5C-4706-95DA-5C67A306D7F5}">
      <dgm:prSet/>
      <dgm:spPr>
        <a:xfrm>
          <a:off x="847324" y="336791"/>
          <a:ext cx="2314995" cy="2314995"/>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gm:spPr>
      <dgm:t>
        <a:bodyPr/>
        <a:lstStyle/>
        <a:p>
          <a:endParaRPr lang="en-US"/>
        </a:p>
      </dgm:t>
    </dgm:pt>
    <dgm:pt modelId="{EFA7FD10-9C0E-4E72-AC08-A000D5BC9FA3}">
      <dgm:prSet phldrT="[Text]"/>
      <dgm:spPr>
        <a:xfrm>
          <a:off x="663152"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B</a:t>
          </a:r>
        </a:p>
      </dgm:t>
    </dgm:pt>
    <dgm:pt modelId="{1C8FB5E3-1FCB-4562-BB10-102B2C094FD5}" type="parTrans" cxnId="{56A24CE5-FC29-408C-87AF-16C12BE8AB87}">
      <dgm:prSet/>
      <dgm:spPr/>
      <dgm:t>
        <a:bodyPr/>
        <a:lstStyle/>
        <a:p>
          <a:endParaRPr lang="en-US"/>
        </a:p>
      </dgm:t>
    </dgm:pt>
    <dgm:pt modelId="{CA019360-F063-4BAC-8933-BCA2FD9DF8E9}" type="sibTrans" cxnId="{56A24CE5-FC29-408C-87AF-16C12BE8AB87}">
      <dgm:prSet/>
      <dgm:spPr>
        <a:xfrm>
          <a:off x="847324" y="336791"/>
          <a:ext cx="2314995" cy="2314995"/>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gm:spPr>
      <dgm:t>
        <a:bodyPr/>
        <a:lstStyle/>
        <a:p>
          <a:endParaRPr lang="en-US"/>
        </a:p>
      </dgm:t>
    </dgm:pt>
    <dgm:pt modelId="{252458DC-E554-4672-8A56-CEA1B9D0BFFF}" type="pres">
      <dgm:prSet presAssocID="{01A228D3-AC51-408A-9E6E-9E42FB2CEDA8}" presName="Name0" presStyleCnt="0">
        <dgm:presLayoutVars>
          <dgm:chMax val="1"/>
          <dgm:dir/>
          <dgm:animLvl val="ctr"/>
          <dgm:resizeHandles val="exact"/>
        </dgm:presLayoutVars>
      </dgm:prSet>
      <dgm:spPr/>
    </dgm:pt>
    <dgm:pt modelId="{C48961DF-58F2-472D-AD7A-DAE58AAF4175}" type="pres">
      <dgm:prSet presAssocID="{8E302F93-6E12-46BE-A879-2CEDDA77D5AD}" presName="centerShape" presStyleLbl="node0" presStyleIdx="0" presStyleCnt="1"/>
      <dgm:spPr/>
    </dgm:pt>
    <dgm:pt modelId="{DDDBEE54-2D0C-4ADE-A058-7F8E3D309ACA}" type="pres">
      <dgm:prSet presAssocID="{87C1732A-B272-40DD-8812-2371B7AB22D8}" presName="node" presStyleLbl="node1" presStyleIdx="0" presStyleCnt="6">
        <dgm:presLayoutVars>
          <dgm:bulletEnabled val="1"/>
        </dgm:presLayoutVars>
      </dgm:prSet>
      <dgm:spPr/>
    </dgm:pt>
    <dgm:pt modelId="{E24CC912-6E57-4C17-9E83-79F4F042B7A0}" type="pres">
      <dgm:prSet presAssocID="{87C1732A-B272-40DD-8812-2371B7AB22D8}" presName="dummy" presStyleCnt="0"/>
      <dgm:spPr/>
    </dgm:pt>
    <dgm:pt modelId="{62729AE4-6F2D-497B-8C78-5FDE45ED2504}" type="pres">
      <dgm:prSet presAssocID="{38AA92F5-D9D8-4E19-A0CF-DEB3BC91BE2C}" presName="sibTrans" presStyleLbl="sibTrans2D1" presStyleIdx="0" presStyleCnt="6"/>
      <dgm:spPr/>
    </dgm:pt>
    <dgm:pt modelId="{DA503CA8-C2BE-498A-9498-4BDF690255B4}" type="pres">
      <dgm:prSet presAssocID="{9D8F95C2-C32F-4D82-A047-5677FBDCD31D}" presName="node" presStyleLbl="node1" presStyleIdx="1" presStyleCnt="6">
        <dgm:presLayoutVars>
          <dgm:bulletEnabled val="1"/>
        </dgm:presLayoutVars>
      </dgm:prSet>
      <dgm:spPr/>
    </dgm:pt>
    <dgm:pt modelId="{019F11A3-D4F7-4E63-B136-B8D8F12FB6A9}" type="pres">
      <dgm:prSet presAssocID="{9D8F95C2-C32F-4D82-A047-5677FBDCD31D}" presName="dummy" presStyleCnt="0"/>
      <dgm:spPr/>
    </dgm:pt>
    <dgm:pt modelId="{2E455E67-FD1B-409A-8840-C5E118F72A45}" type="pres">
      <dgm:prSet presAssocID="{2EFEEF0B-E065-41A2-AFEF-7CC214C434AB}" presName="sibTrans" presStyleLbl="sibTrans2D1" presStyleIdx="1" presStyleCnt="6"/>
      <dgm:spPr/>
    </dgm:pt>
    <dgm:pt modelId="{C601772B-4693-4A28-9148-9042BB1D947C}" type="pres">
      <dgm:prSet presAssocID="{2FB07F1E-795B-4DCA-9571-2B7DEAF5E5B1}" presName="node" presStyleLbl="node1" presStyleIdx="2" presStyleCnt="6">
        <dgm:presLayoutVars>
          <dgm:bulletEnabled val="1"/>
        </dgm:presLayoutVars>
      </dgm:prSet>
      <dgm:spPr/>
    </dgm:pt>
    <dgm:pt modelId="{A1B65EE0-45ED-4D05-BFC0-64940C4D5D63}" type="pres">
      <dgm:prSet presAssocID="{2FB07F1E-795B-4DCA-9571-2B7DEAF5E5B1}" presName="dummy" presStyleCnt="0"/>
      <dgm:spPr/>
    </dgm:pt>
    <dgm:pt modelId="{D4BFA124-1ED1-43BB-BE5C-AD17760C40F7}" type="pres">
      <dgm:prSet presAssocID="{FE492275-EFEB-4CF7-A7F7-F8B5282CA8CA}" presName="sibTrans" presStyleLbl="sibTrans2D1" presStyleIdx="2" presStyleCnt="6"/>
      <dgm:spPr/>
    </dgm:pt>
    <dgm:pt modelId="{D1DBC303-4C92-4023-B190-8D946C822D66}" type="pres">
      <dgm:prSet presAssocID="{9A0C2680-0F0F-4C65-A046-E81E5AD3342C}" presName="node" presStyleLbl="node1" presStyleIdx="3" presStyleCnt="6">
        <dgm:presLayoutVars>
          <dgm:bulletEnabled val="1"/>
        </dgm:presLayoutVars>
      </dgm:prSet>
      <dgm:spPr/>
    </dgm:pt>
    <dgm:pt modelId="{A0395C41-0B86-42BE-95F7-A68B85B1DFA2}" type="pres">
      <dgm:prSet presAssocID="{9A0C2680-0F0F-4C65-A046-E81E5AD3342C}" presName="dummy" presStyleCnt="0"/>
      <dgm:spPr/>
    </dgm:pt>
    <dgm:pt modelId="{8DD79A10-2BFB-40D3-ADED-A11E1660718B}" type="pres">
      <dgm:prSet presAssocID="{B06336B5-9DF3-44BA-9DAD-E7EA5171CA1D}" presName="sibTrans" presStyleLbl="sibTrans2D1" presStyleIdx="3" presStyleCnt="6"/>
      <dgm:spPr/>
    </dgm:pt>
    <dgm:pt modelId="{314B9293-8BAC-439E-B165-6D916D465C0D}" type="pres">
      <dgm:prSet presAssocID="{CE28142A-A977-42C5-A05B-92F0E0D29C6D}" presName="node" presStyleLbl="node1" presStyleIdx="4" presStyleCnt="6">
        <dgm:presLayoutVars>
          <dgm:bulletEnabled val="1"/>
        </dgm:presLayoutVars>
      </dgm:prSet>
      <dgm:spPr/>
    </dgm:pt>
    <dgm:pt modelId="{35F8A0F3-1BF7-4652-9C41-5AF8EED2D335}" type="pres">
      <dgm:prSet presAssocID="{CE28142A-A977-42C5-A05B-92F0E0D29C6D}" presName="dummy" presStyleCnt="0"/>
      <dgm:spPr/>
    </dgm:pt>
    <dgm:pt modelId="{B1C5278E-DA6B-4E59-B9B1-B95E5DAA0389}" type="pres">
      <dgm:prSet presAssocID="{058D2FAB-0761-48C5-8361-F41DB7544390}" presName="sibTrans" presStyleLbl="sibTrans2D1" presStyleIdx="4" presStyleCnt="6"/>
      <dgm:spPr/>
    </dgm:pt>
    <dgm:pt modelId="{BCF5E9EE-F6D4-46FD-B5D2-04CA3B13751B}" type="pres">
      <dgm:prSet presAssocID="{EFA7FD10-9C0E-4E72-AC08-A000D5BC9FA3}" presName="node" presStyleLbl="node1" presStyleIdx="5" presStyleCnt="6">
        <dgm:presLayoutVars>
          <dgm:bulletEnabled val="1"/>
        </dgm:presLayoutVars>
      </dgm:prSet>
      <dgm:spPr/>
    </dgm:pt>
    <dgm:pt modelId="{B60DFFEA-0F8E-44B1-BC0E-C95E9DDB738B}" type="pres">
      <dgm:prSet presAssocID="{EFA7FD10-9C0E-4E72-AC08-A000D5BC9FA3}" presName="dummy" presStyleCnt="0"/>
      <dgm:spPr/>
    </dgm:pt>
    <dgm:pt modelId="{D45D75E2-2B4B-46B7-B5AA-C64849855903}" type="pres">
      <dgm:prSet presAssocID="{CA019360-F063-4BAC-8933-BCA2FD9DF8E9}" presName="sibTrans" presStyleLbl="sibTrans2D1" presStyleIdx="5" presStyleCnt="6"/>
      <dgm:spPr/>
    </dgm:pt>
  </dgm:ptLst>
  <dgm:cxnLst>
    <dgm:cxn modelId="{0204BC00-822F-4F65-A6A2-8B3972D18382}" type="presOf" srcId="{FE492275-EFEB-4CF7-A7F7-F8B5282CA8CA}" destId="{D4BFA124-1ED1-43BB-BE5C-AD17760C40F7}" srcOrd="0" destOrd="0" presId="urn:microsoft.com/office/officeart/2005/8/layout/radial6"/>
    <dgm:cxn modelId="{AB50EB1B-41EA-4A2E-AC49-733ABDF4B063}" type="presOf" srcId="{CE28142A-A977-42C5-A05B-92F0E0D29C6D}" destId="{314B9293-8BAC-439E-B165-6D916D465C0D}" srcOrd="0" destOrd="0" presId="urn:microsoft.com/office/officeart/2005/8/layout/radial6"/>
    <dgm:cxn modelId="{2FD8C91C-27C8-448A-A418-7435637D8ACB}" srcId="{8E302F93-6E12-46BE-A879-2CEDDA77D5AD}" destId="{9D8F95C2-C32F-4D82-A047-5677FBDCD31D}" srcOrd="1" destOrd="0" parTransId="{E7BE90BA-7C34-44B0-860D-E2A5CEAE9CD0}" sibTransId="{2EFEEF0B-E065-41A2-AFEF-7CC214C434AB}"/>
    <dgm:cxn modelId="{0E84F92E-D834-4E60-92AB-680E53063F67}" type="presOf" srcId="{87C1732A-B272-40DD-8812-2371B7AB22D8}" destId="{DDDBEE54-2D0C-4ADE-A058-7F8E3D309ACA}" srcOrd="0" destOrd="0" presId="urn:microsoft.com/office/officeart/2005/8/layout/radial6"/>
    <dgm:cxn modelId="{566B9A31-29A5-4439-8B72-E1721CAFE419}" type="presOf" srcId="{EFA7FD10-9C0E-4E72-AC08-A000D5BC9FA3}" destId="{BCF5E9EE-F6D4-46FD-B5D2-04CA3B13751B}" srcOrd="0" destOrd="0" presId="urn:microsoft.com/office/officeart/2005/8/layout/radial6"/>
    <dgm:cxn modelId="{583EB437-2A5C-4706-95DA-5C67A306D7F5}" srcId="{8E302F93-6E12-46BE-A879-2CEDDA77D5AD}" destId="{CE28142A-A977-42C5-A05B-92F0E0D29C6D}" srcOrd="4" destOrd="0" parTransId="{9EE266E0-18CC-486C-BC7B-4B2EE942BD27}" sibTransId="{058D2FAB-0761-48C5-8361-F41DB7544390}"/>
    <dgm:cxn modelId="{B3A1D93D-0856-45F2-A308-2B0CC2C5A03F}" type="presOf" srcId="{2FB07F1E-795B-4DCA-9571-2B7DEAF5E5B1}" destId="{C601772B-4693-4A28-9148-9042BB1D947C}" srcOrd="0" destOrd="0" presId="urn:microsoft.com/office/officeart/2005/8/layout/radial6"/>
    <dgm:cxn modelId="{6751B44D-3506-4F81-9B3E-43EE3A9FC089}" type="presOf" srcId="{9A0C2680-0F0F-4C65-A046-E81E5AD3342C}" destId="{D1DBC303-4C92-4023-B190-8D946C822D66}" srcOrd="0" destOrd="0" presId="urn:microsoft.com/office/officeart/2005/8/layout/radial6"/>
    <dgm:cxn modelId="{94342150-326B-4C42-A6DC-A2829B1335E4}" type="presOf" srcId="{9D8F95C2-C32F-4D82-A047-5677FBDCD31D}" destId="{DA503CA8-C2BE-498A-9498-4BDF690255B4}" srcOrd="0" destOrd="0" presId="urn:microsoft.com/office/officeart/2005/8/layout/radial6"/>
    <dgm:cxn modelId="{72732054-60BD-4EC3-B419-56A842210A72}" srcId="{8E302F93-6E12-46BE-A879-2CEDDA77D5AD}" destId="{9A0C2680-0F0F-4C65-A046-E81E5AD3342C}" srcOrd="3" destOrd="0" parTransId="{30B41573-870F-4ECB-B7CB-7B885BE3662C}" sibTransId="{B06336B5-9DF3-44BA-9DAD-E7EA5171CA1D}"/>
    <dgm:cxn modelId="{58073A57-64CC-4519-9913-58A815B89A56}" srcId="{01A228D3-AC51-408A-9E6E-9E42FB2CEDA8}" destId="{8E302F93-6E12-46BE-A879-2CEDDA77D5AD}" srcOrd="0" destOrd="0" parTransId="{500E2EE8-D4F4-4C01-A2D3-6E33953D0802}" sibTransId="{ACFE66BA-99C2-4D4D-8D50-C12C00383CE6}"/>
    <dgm:cxn modelId="{5D46F981-4442-4772-A5B4-368D7D3B503F}" type="presOf" srcId="{B06336B5-9DF3-44BA-9DAD-E7EA5171CA1D}" destId="{8DD79A10-2BFB-40D3-ADED-A11E1660718B}" srcOrd="0" destOrd="0" presId="urn:microsoft.com/office/officeart/2005/8/layout/radial6"/>
    <dgm:cxn modelId="{3EA45691-741C-4061-A686-A4B48207BCEC}" srcId="{8E302F93-6E12-46BE-A879-2CEDDA77D5AD}" destId="{2FB07F1E-795B-4DCA-9571-2B7DEAF5E5B1}" srcOrd="2" destOrd="0" parTransId="{F7B23C6B-8CD8-4C30-965D-B8CEE7F3C7F9}" sibTransId="{FE492275-EFEB-4CF7-A7F7-F8B5282CA8CA}"/>
    <dgm:cxn modelId="{AD012E93-B78A-4CE6-A454-DF3B72926C17}" type="presOf" srcId="{01A228D3-AC51-408A-9E6E-9E42FB2CEDA8}" destId="{252458DC-E554-4672-8A56-CEA1B9D0BFFF}" srcOrd="0" destOrd="0" presId="urn:microsoft.com/office/officeart/2005/8/layout/radial6"/>
    <dgm:cxn modelId="{1E1C0A9A-8554-40E1-84B1-8DE38923E859}" type="presOf" srcId="{8E302F93-6E12-46BE-A879-2CEDDA77D5AD}" destId="{C48961DF-58F2-472D-AD7A-DAE58AAF4175}" srcOrd="0" destOrd="0" presId="urn:microsoft.com/office/officeart/2005/8/layout/radial6"/>
    <dgm:cxn modelId="{1442329F-6B2F-43C8-84CF-ACAA92316D71}" type="presOf" srcId="{CA019360-F063-4BAC-8933-BCA2FD9DF8E9}" destId="{D45D75E2-2B4B-46B7-B5AA-C64849855903}" srcOrd="0" destOrd="0" presId="urn:microsoft.com/office/officeart/2005/8/layout/radial6"/>
    <dgm:cxn modelId="{E8DF64AE-E8F1-4113-8E62-0F5C9A806B15}" type="presOf" srcId="{2EFEEF0B-E065-41A2-AFEF-7CC214C434AB}" destId="{2E455E67-FD1B-409A-8840-C5E118F72A45}" srcOrd="0" destOrd="0" presId="urn:microsoft.com/office/officeart/2005/8/layout/radial6"/>
    <dgm:cxn modelId="{BE01CFB5-291A-4A53-B34B-FE815F3017C5}" type="presOf" srcId="{38AA92F5-D9D8-4E19-A0CF-DEB3BC91BE2C}" destId="{62729AE4-6F2D-497B-8C78-5FDE45ED2504}" srcOrd="0" destOrd="0" presId="urn:microsoft.com/office/officeart/2005/8/layout/radial6"/>
    <dgm:cxn modelId="{E0D86FC0-E8A3-4A66-AB9B-2E4672A2F71C}" type="presOf" srcId="{058D2FAB-0761-48C5-8361-F41DB7544390}" destId="{B1C5278E-DA6B-4E59-B9B1-B95E5DAA0389}" srcOrd="0" destOrd="0" presId="urn:microsoft.com/office/officeart/2005/8/layout/radial6"/>
    <dgm:cxn modelId="{5D15E3E2-BEBC-4820-B97F-AFF5501222DA}" srcId="{8E302F93-6E12-46BE-A879-2CEDDA77D5AD}" destId="{87C1732A-B272-40DD-8812-2371B7AB22D8}" srcOrd="0" destOrd="0" parTransId="{846C38C2-2D8E-4F9C-99E6-77AD86D25E54}" sibTransId="{38AA92F5-D9D8-4E19-A0CF-DEB3BC91BE2C}"/>
    <dgm:cxn modelId="{56A24CE5-FC29-408C-87AF-16C12BE8AB87}" srcId="{8E302F93-6E12-46BE-A879-2CEDDA77D5AD}" destId="{EFA7FD10-9C0E-4E72-AC08-A000D5BC9FA3}" srcOrd="5" destOrd="0" parTransId="{1C8FB5E3-1FCB-4562-BB10-102B2C094FD5}" sibTransId="{CA019360-F063-4BAC-8933-BCA2FD9DF8E9}"/>
    <dgm:cxn modelId="{FD4E84B5-9862-4150-999F-ECE157257426}" type="presParOf" srcId="{252458DC-E554-4672-8A56-CEA1B9D0BFFF}" destId="{C48961DF-58F2-472D-AD7A-DAE58AAF4175}" srcOrd="0" destOrd="0" presId="urn:microsoft.com/office/officeart/2005/8/layout/radial6"/>
    <dgm:cxn modelId="{795F7DDB-A7FB-425D-A290-7DCCCCEC21EB}" type="presParOf" srcId="{252458DC-E554-4672-8A56-CEA1B9D0BFFF}" destId="{DDDBEE54-2D0C-4ADE-A058-7F8E3D309ACA}" srcOrd="1" destOrd="0" presId="urn:microsoft.com/office/officeart/2005/8/layout/radial6"/>
    <dgm:cxn modelId="{0164A731-930E-44F0-8C6A-9D69C77A93AC}" type="presParOf" srcId="{252458DC-E554-4672-8A56-CEA1B9D0BFFF}" destId="{E24CC912-6E57-4C17-9E83-79F4F042B7A0}" srcOrd="2" destOrd="0" presId="urn:microsoft.com/office/officeart/2005/8/layout/radial6"/>
    <dgm:cxn modelId="{1E68BA9B-C44D-48F3-BCC8-F9D43B0FE119}" type="presParOf" srcId="{252458DC-E554-4672-8A56-CEA1B9D0BFFF}" destId="{62729AE4-6F2D-497B-8C78-5FDE45ED2504}" srcOrd="3" destOrd="0" presId="urn:microsoft.com/office/officeart/2005/8/layout/radial6"/>
    <dgm:cxn modelId="{69BE5A07-DE28-49E2-A911-FC523EC4C16C}" type="presParOf" srcId="{252458DC-E554-4672-8A56-CEA1B9D0BFFF}" destId="{DA503CA8-C2BE-498A-9498-4BDF690255B4}" srcOrd="4" destOrd="0" presId="urn:microsoft.com/office/officeart/2005/8/layout/radial6"/>
    <dgm:cxn modelId="{CD0D417A-A454-4251-9889-4ABB51E7940F}" type="presParOf" srcId="{252458DC-E554-4672-8A56-CEA1B9D0BFFF}" destId="{019F11A3-D4F7-4E63-B136-B8D8F12FB6A9}" srcOrd="5" destOrd="0" presId="urn:microsoft.com/office/officeart/2005/8/layout/radial6"/>
    <dgm:cxn modelId="{00063B68-FA5F-4A8E-853B-7B54D419795D}" type="presParOf" srcId="{252458DC-E554-4672-8A56-CEA1B9D0BFFF}" destId="{2E455E67-FD1B-409A-8840-C5E118F72A45}" srcOrd="6" destOrd="0" presId="urn:microsoft.com/office/officeart/2005/8/layout/radial6"/>
    <dgm:cxn modelId="{3528F312-64F2-451D-8E4F-6AE5923821B8}" type="presParOf" srcId="{252458DC-E554-4672-8A56-CEA1B9D0BFFF}" destId="{C601772B-4693-4A28-9148-9042BB1D947C}" srcOrd="7" destOrd="0" presId="urn:microsoft.com/office/officeart/2005/8/layout/radial6"/>
    <dgm:cxn modelId="{7AA27C21-01A6-46D6-8A82-CBF74EB9698F}" type="presParOf" srcId="{252458DC-E554-4672-8A56-CEA1B9D0BFFF}" destId="{A1B65EE0-45ED-4D05-BFC0-64940C4D5D63}" srcOrd="8" destOrd="0" presId="urn:microsoft.com/office/officeart/2005/8/layout/radial6"/>
    <dgm:cxn modelId="{63C0FAC5-11DA-4F10-98AC-A53B287E092D}" type="presParOf" srcId="{252458DC-E554-4672-8A56-CEA1B9D0BFFF}" destId="{D4BFA124-1ED1-43BB-BE5C-AD17760C40F7}" srcOrd="9" destOrd="0" presId="urn:microsoft.com/office/officeart/2005/8/layout/radial6"/>
    <dgm:cxn modelId="{019ACB75-FC88-42B3-AFCD-C6ED400A4CF0}" type="presParOf" srcId="{252458DC-E554-4672-8A56-CEA1B9D0BFFF}" destId="{D1DBC303-4C92-4023-B190-8D946C822D66}" srcOrd="10" destOrd="0" presId="urn:microsoft.com/office/officeart/2005/8/layout/radial6"/>
    <dgm:cxn modelId="{9820AC1B-8D4A-464F-892D-8B040B6AFC2E}" type="presParOf" srcId="{252458DC-E554-4672-8A56-CEA1B9D0BFFF}" destId="{A0395C41-0B86-42BE-95F7-A68B85B1DFA2}" srcOrd="11" destOrd="0" presId="urn:microsoft.com/office/officeart/2005/8/layout/radial6"/>
    <dgm:cxn modelId="{FF551A62-2A3E-4C1F-B77B-230C48AB3A53}" type="presParOf" srcId="{252458DC-E554-4672-8A56-CEA1B9D0BFFF}" destId="{8DD79A10-2BFB-40D3-ADED-A11E1660718B}" srcOrd="12" destOrd="0" presId="urn:microsoft.com/office/officeart/2005/8/layout/radial6"/>
    <dgm:cxn modelId="{98BB7E76-3422-4F99-B2A7-6C0DED2BAEE7}" type="presParOf" srcId="{252458DC-E554-4672-8A56-CEA1B9D0BFFF}" destId="{314B9293-8BAC-439E-B165-6D916D465C0D}" srcOrd="13" destOrd="0" presId="urn:microsoft.com/office/officeart/2005/8/layout/radial6"/>
    <dgm:cxn modelId="{8EB17539-FD34-44E3-9E72-CB786B29AC81}" type="presParOf" srcId="{252458DC-E554-4672-8A56-CEA1B9D0BFFF}" destId="{35F8A0F3-1BF7-4652-9C41-5AF8EED2D335}" srcOrd="14" destOrd="0" presId="urn:microsoft.com/office/officeart/2005/8/layout/radial6"/>
    <dgm:cxn modelId="{6CE3CDD0-75EF-4860-AF97-E7F15783FAEA}" type="presParOf" srcId="{252458DC-E554-4672-8A56-CEA1B9D0BFFF}" destId="{B1C5278E-DA6B-4E59-B9B1-B95E5DAA0389}" srcOrd="15" destOrd="0" presId="urn:microsoft.com/office/officeart/2005/8/layout/radial6"/>
    <dgm:cxn modelId="{127DF500-4619-4C34-B8C2-23CAB8463CAD}" type="presParOf" srcId="{252458DC-E554-4672-8A56-CEA1B9D0BFFF}" destId="{BCF5E9EE-F6D4-46FD-B5D2-04CA3B13751B}" srcOrd="16" destOrd="0" presId="urn:microsoft.com/office/officeart/2005/8/layout/radial6"/>
    <dgm:cxn modelId="{3302E421-44A5-459C-89FD-7A91EEE0AF1A}" type="presParOf" srcId="{252458DC-E554-4672-8A56-CEA1B9D0BFFF}" destId="{B60DFFEA-0F8E-44B1-BC0E-C95E9DDB738B}" srcOrd="17" destOrd="0" presId="urn:microsoft.com/office/officeart/2005/8/layout/radial6"/>
    <dgm:cxn modelId="{7180CDD2-AE1F-4C2C-9E7F-2788D972AC14}" type="presParOf" srcId="{252458DC-E554-4672-8A56-CEA1B9D0BFFF}" destId="{D45D75E2-2B4B-46B7-B5AA-C64849855903}" srcOrd="18" destOrd="0" presId="urn:microsoft.com/office/officeart/2005/8/layout/radial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F96643-560A-411A-A595-0316E06E5A6F}" type="doc">
      <dgm:prSet loTypeId="urn:microsoft.com/office/officeart/2005/8/layout/radial6" loCatId="cycle" qsTypeId="urn:microsoft.com/office/officeart/2005/8/quickstyle/simple1" qsCatId="simple" csTypeId="urn:microsoft.com/office/officeart/2005/8/colors/accent3_2" csCatId="accent3" phldr="1"/>
      <dgm:spPr/>
      <dgm:t>
        <a:bodyPr/>
        <a:lstStyle/>
        <a:p>
          <a:endParaRPr lang="en-US"/>
        </a:p>
      </dgm:t>
    </dgm:pt>
    <dgm:pt modelId="{AC5E3FFD-454D-448F-9C54-C4AB2A9F9529}">
      <dgm:prSet phldrT="[Text]"/>
      <dgm:spPr>
        <a:xfrm>
          <a:off x="1641666" y="1010168"/>
          <a:ext cx="899725" cy="899725"/>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Public blockchain</a:t>
          </a:r>
        </a:p>
      </dgm:t>
    </dgm:pt>
    <dgm:pt modelId="{462243D0-3635-40DC-A204-1658ACD0DD94}" type="parTrans" cxnId="{D54742AE-ABDF-451C-9954-6CE31CF7CF46}">
      <dgm:prSet/>
      <dgm:spPr/>
      <dgm:t>
        <a:bodyPr/>
        <a:lstStyle/>
        <a:p>
          <a:endParaRPr lang="en-US"/>
        </a:p>
      </dgm:t>
    </dgm:pt>
    <dgm:pt modelId="{B771C7F3-5B2A-4316-B9BF-357F51DEEA5B}" type="sibTrans" cxnId="{D54742AE-ABDF-451C-9954-6CE31CF7CF46}">
      <dgm:prSet/>
      <dgm:spPr/>
      <dgm:t>
        <a:bodyPr/>
        <a:lstStyle/>
        <a:p>
          <a:endParaRPr lang="en-US"/>
        </a:p>
      </dgm:t>
    </dgm:pt>
    <dgm:pt modelId="{255D80A2-5BA4-4A96-A31B-4CF7B9D91F31}">
      <dgm:prSet phldrT="[Text]"/>
      <dgm:spPr>
        <a:xfrm>
          <a:off x="1776625" y="1406"/>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Persona</a:t>
          </a:r>
        </a:p>
      </dgm:t>
    </dgm:pt>
    <dgm:pt modelId="{5D60129B-4246-42E7-A854-2989586B7445}" type="parTrans" cxnId="{F9625275-463C-4FCE-843B-621B98FDA209}">
      <dgm:prSet/>
      <dgm:spPr/>
      <dgm:t>
        <a:bodyPr/>
        <a:lstStyle/>
        <a:p>
          <a:endParaRPr lang="en-US"/>
        </a:p>
      </dgm:t>
    </dgm:pt>
    <dgm:pt modelId="{1C6A4E7E-50C4-423C-BB08-57B10086A65B}" type="sibTrans" cxnId="{F9625275-463C-4FCE-843B-621B98FDA209}">
      <dgm:prSet/>
      <dgm:spPr>
        <a:xfrm>
          <a:off x="925134" y="293636"/>
          <a:ext cx="2332789" cy="2332789"/>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gm:spPr>
      <dgm:t>
        <a:bodyPr/>
        <a:lstStyle/>
        <a:p>
          <a:endParaRPr lang="en-US"/>
        </a:p>
      </dgm:t>
    </dgm:pt>
    <dgm:pt modelId="{5A1A33C9-313B-49BC-A4D0-960467EDA1B8}">
      <dgm:prSet phldrT="[Text]"/>
      <dgm:spPr>
        <a:xfrm>
          <a:off x="2670822"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D35079EE-1577-40D9-A742-69E3FE14E5BF}" type="parTrans" cxnId="{4C346157-49AE-445B-9540-29202AB86741}">
      <dgm:prSet/>
      <dgm:spPr/>
      <dgm:t>
        <a:bodyPr/>
        <a:lstStyle/>
        <a:p>
          <a:endParaRPr lang="en-US"/>
        </a:p>
      </dgm:t>
    </dgm:pt>
    <dgm:pt modelId="{6F9A0BDC-D336-4E50-A898-918E601B360F}" type="sibTrans" cxnId="{4C346157-49AE-445B-9540-29202AB86741}">
      <dgm:prSet/>
      <dgm:spPr>
        <a:xfrm>
          <a:off x="925134" y="293636"/>
          <a:ext cx="2332789" cy="2332789"/>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gm:spPr>
      <dgm:t>
        <a:bodyPr/>
        <a:lstStyle/>
        <a:p>
          <a:endParaRPr lang="en-US"/>
        </a:p>
      </dgm:t>
    </dgm:pt>
    <dgm:pt modelId="{560C4B9C-11B3-49D1-B461-9BA36BC38A41}">
      <dgm:prSet phldrT="[Text]"/>
      <dgm:spPr>
        <a:xfrm>
          <a:off x="2891671"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 B</a:t>
          </a:r>
        </a:p>
      </dgm:t>
    </dgm:pt>
    <dgm:pt modelId="{046A9135-8245-4BFD-BF5F-E34E038D0A88}" type="parTrans" cxnId="{08423E44-8631-4107-B3C7-AA65D54D0581}">
      <dgm:prSet/>
      <dgm:spPr/>
      <dgm:t>
        <a:bodyPr/>
        <a:lstStyle/>
        <a:p>
          <a:endParaRPr lang="en-US"/>
        </a:p>
      </dgm:t>
    </dgm:pt>
    <dgm:pt modelId="{97ECE3E9-9786-4C70-9A58-F7DBEC076882}" type="sibTrans" cxnId="{08423E44-8631-4107-B3C7-AA65D54D0581}">
      <dgm:prSet/>
      <dgm:spPr>
        <a:xfrm>
          <a:off x="925134" y="293636"/>
          <a:ext cx="2332789" cy="2332789"/>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gm:spPr>
      <dgm:t>
        <a:bodyPr/>
        <a:lstStyle/>
        <a:p>
          <a:endParaRPr lang="en-US"/>
        </a:p>
      </dgm:t>
    </dgm:pt>
    <dgm:pt modelId="{D149511B-078D-43C0-8274-837F994A970C}">
      <dgm:prSet phldrT="[Text]"/>
      <dgm:spPr>
        <a:xfrm>
          <a:off x="2272867"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61057E68-3C76-43B1-949C-E321062E7D25}" type="parTrans" cxnId="{51A5F6EC-3CEF-4EAD-B05B-0D3D04EA4C32}">
      <dgm:prSet/>
      <dgm:spPr/>
      <dgm:t>
        <a:bodyPr/>
        <a:lstStyle/>
        <a:p>
          <a:endParaRPr lang="en-US"/>
        </a:p>
      </dgm:t>
    </dgm:pt>
    <dgm:pt modelId="{FA5B6189-790A-4CB6-99C8-04CDBC3445FE}" type="sibTrans" cxnId="{51A5F6EC-3CEF-4EAD-B05B-0D3D04EA4C32}">
      <dgm:prSet/>
      <dgm:spPr>
        <a:xfrm>
          <a:off x="925134" y="293636"/>
          <a:ext cx="2332789" cy="2332789"/>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gm:spPr>
      <dgm:t>
        <a:bodyPr/>
        <a:lstStyle/>
        <a:p>
          <a:endParaRPr lang="en-US"/>
        </a:p>
      </dgm:t>
    </dgm:pt>
    <dgm:pt modelId="{8375618C-0D96-4E36-A90B-E6F7819D91A8}">
      <dgm:prSet phldrT="[Text]"/>
      <dgm:spPr>
        <a:xfrm>
          <a:off x="1280382"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6</a:t>
          </a:r>
        </a:p>
      </dgm:t>
    </dgm:pt>
    <dgm:pt modelId="{EB7DD764-F82E-431E-85DC-252A30B08468}" type="parTrans" cxnId="{93BB2820-5002-46CF-9D1C-B4FB7286A969}">
      <dgm:prSet/>
      <dgm:spPr/>
      <dgm:t>
        <a:bodyPr/>
        <a:lstStyle/>
        <a:p>
          <a:endParaRPr lang="en-US"/>
        </a:p>
      </dgm:t>
    </dgm:pt>
    <dgm:pt modelId="{4E9A1C9B-88B7-4479-9B3A-5A2236C64677}" type="sibTrans" cxnId="{93BB2820-5002-46CF-9D1C-B4FB7286A969}">
      <dgm:prSet/>
      <dgm:spPr>
        <a:xfrm>
          <a:off x="925134" y="293636"/>
          <a:ext cx="2332789" cy="2332789"/>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gm:spPr>
      <dgm:t>
        <a:bodyPr/>
        <a:lstStyle/>
        <a:p>
          <a:endParaRPr lang="en-US"/>
        </a:p>
      </dgm:t>
    </dgm:pt>
    <dgm:pt modelId="{1AC77236-1150-42C7-B05F-44602948188A}">
      <dgm:prSet phldrT="[Text]"/>
      <dgm:spPr>
        <a:xfrm>
          <a:off x="661578"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1</a:t>
          </a:r>
        </a:p>
      </dgm:t>
    </dgm:pt>
    <dgm:pt modelId="{224A2E4B-AA6D-4355-855F-37DE97890FB6}" type="parTrans" cxnId="{02C438D9-3352-4025-8496-2A215C8A1B37}">
      <dgm:prSet/>
      <dgm:spPr/>
      <dgm:t>
        <a:bodyPr/>
        <a:lstStyle/>
        <a:p>
          <a:endParaRPr lang="en-US"/>
        </a:p>
      </dgm:t>
    </dgm:pt>
    <dgm:pt modelId="{C2DA1E5B-0F35-4276-B3D5-CAAD9E988F3A}" type="sibTrans" cxnId="{02C438D9-3352-4025-8496-2A215C8A1B37}">
      <dgm:prSet/>
      <dgm:spPr>
        <a:xfrm>
          <a:off x="925134" y="293636"/>
          <a:ext cx="2332789" cy="2332789"/>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gm:spPr>
      <dgm:t>
        <a:bodyPr/>
        <a:lstStyle/>
        <a:p>
          <a:endParaRPr lang="en-US"/>
        </a:p>
      </dgm:t>
    </dgm:pt>
    <dgm:pt modelId="{D1F46EE5-A468-47A9-A3F1-E08CBA87FB65}">
      <dgm:prSet phldrT="[Text]"/>
      <dgm:spPr>
        <a:xfrm>
          <a:off x="882427"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 6</a:t>
          </a:r>
        </a:p>
      </dgm:t>
    </dgm:pt>
    <dgm:pt modelId="{8B5C33AE-E792-428E-B289-78BC1E72CB91}" type="parTrans" cxnId="{178FCE4E-3A20-4DD4-9036-7B0B01A8905F}">
      <dgm:prSet/>
      <dgm:spPr/>
      <dgm:t>
        <a:bodyPr/>
        <a:lstStyle/>
        <a:p>
          <a:endParaRPr lang="en-US"/>
        </a:p>
      </dgm:t>
    </dgm:pt>
    <dgm:pt modelId="{456A0675-4807-4172-9DBE-584F0DDA4065}" type="sibTrans" cxnId="{178FCE4E-3A20-4DD4-9036-7B0B01A8905F}">
      <dgm:prSet/>
      <dgm:spPr>
        <a:xfrm>
          <a:off x="925134" y="293636"/>
          <a:ext cx="2332789" cy="2332789"/>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gm:spPr>
      <dgm:t>
        <a:bodyPr/>
        <a:lstStyle/>
        <a:p>
          <a:endParaRPr lang="en-US"/>
        </a:p>
      </dgm:t>
    </dgm:pt>
    <dgm:pt modelId="{1DCDE27C-82FE-4C6E-B793-2CFA9E5C6014}">
      <dgm:prSet phldrT="[Text]"/>
      <dgm:spPr/>
      <dgm:t>
        <a:bodyPr/>
        <a:lstStyle/>
        <a:p>
          <a:endParaRPr lang="en-US" dirty="0"/>
        </a:p>
      </dgm:t>
    </dgm:pt>
    <dgm:pt modelId="{76B47EA7-132F-41E5-AD21-BF8891192288}" type="parTrans" cxnId="{471E7C9D-B1B5-462F-8D67-6B9C07DD4EFB}">
      <dgm:prSet/>
      <dgm:spPr/>
      <dgm:t>
        <a:bodyPr/>
        <a:lstStyle/>
        <a:p>
          <a:endParaRPr lang="en-US"/>
        </a:p>
      </dgm:t>
    </dgm:pt>
    <dgm:pt modelId="{C6FCAAAA-D6DD-49A1-93C9-B21B71E6A999}" type="sibTrans" cxnId="{471E7C9D-B1B5-462F-8D67-6B9C07DD4EFB}">
      <dgm:prSet/>
      <dgm:spPr/>
      <dgm:t>
        <a:bodyPr/>
        <a:lstStyle/>
        <a:p>
          <a:endParaRPr lang="en-US"/>
        </a:p>
      </dgm:t>
    </dgm:pt>
    <dgm:pt modelId="{599C0B11-3359-476E-8D5A-FDA913BD9FF5}" type="pres">
      <dgm:prSet presAssocID="{B6F96643-560A-411A-A595-0316E06E5A6F}" presName="Name0" presStyleCnt="0">
        <dgm:presLayoutVars>
          <dgm:chMax val="1"/>
          <dgm:dir/>
          <dgm:animLvl val="ctr"/>
          <dgm:resizeHandles val="exact"/>
        </dgm:presLayoutVars>
      </dgm:prSet>
      <dgm:spPr/>
    </dgm:pt>
    <dgm:pt modelId="{97D079BC-D22E-4791-80C1-95AD963A8A73}" type="pres">
      <dgm:prSet presAssocID="{AC5E3FFD-454D-448F-9C54-C4AB2A9F9529}" presName="centerShape" presStyleLbl="node0" presStyleIdx="0" presStyleCnt="1"/>
      <dgm:spPr/>
    </dgm:pt>
    <dgm:pt modelId="{C8B05CA9-7D54-4FBA-9440-C98339D30C49}" type="pres">
      <dgm:prSet presAssocID="{255D80A2-5BA4-4A96-A31B-4CF7B9D91F31}" presName="node" presStyleLbl="node1" presStyleIdx="0" presStyleCnt="7">
        <dgm:presLayoutVars>
          <dgm:bulletEnabled val="1"/>
        </dgm:presLayoutVars>
      </dgm:prSet>
      <dgm:spPr/>
    </dgm:pt>
    <dgm:pt modelId="{06504486-3FF7-4007-B47D-4CC5D020F3A0}" type="pres">
      <dgm:prSet presAssocID="{255D80A2-5BA4-4A96-A31B-4CF7B9D91F31}" presName="dummy" presStyleCnt="0"/>
      <dgm:spPr/>
    </dgm:pt>
    <dgm:pt modelId="{8CD1CA81-9C99-45F4-BC5D-9C195F0BB146}" type="pres">
      <dgm:prSet presAssocID="{1C6A4E7E-50C4-423C-BB08-57B10086A65B}" presName="sibTrans" presStyleLbl="sibTrans2D1" presStyleIdx="0" presStyleCnt="7"/>
      <dgm:spPr/>
    </dgm:pt>
    <dgm:pt modelId="{F9DB3BB6-0D59-45C0-A1D7-8BF9B4D3C339}" type="pres">
      <dgm:prSet presAssocID="{5A1A33C9-313B-49BC-A4D0-960467EDA1B8}" presName="node" presStyleLbl="node1" presStyleIdx="1" presStyleCnt="7">
        <dgm:presLayoutVars>
          <dgm:bulletEnabled val="1"/>
        </dgm:presLayoutVars>
      </dgm:prSet>
      <dgm:spPr/>
    </dgm:pt>
    <dgm:pt modelId="{A44BDC93-133D-4EAC-A959-D09CEAF995F3}" type="pres">
      <dgm:prSet presAssocID="{5A1A33C9-313B-49BC-A4D0-960467EDA1B8}" presName="dummy" presStyleCnt="0"/>
      <dgm:spPr/>
    </dgm:pt>
    <dgm:pt modelId="{2E100044-4694-4498-B329-EF4860EE790D}" type="pres">
      <dgm:prSet presAssocID="{6F9A0BDC-D336-4E50-A898-918E601B360F}" presName="sibTrans" presStyleLbl="sibTrans2D1" presStyleIdx="1" presStyleCnt="7"/>
      <dgm:spPr/>
    </dgm:pt>
    <dgm:pt modelId="{CFB03543-981B-4B68-9683-54982DFA5D88}" type="pres">
      <dgm:prSet presAssocID="{560C4B9C-11B3-49D1-B461-9BA36BC38A41}" presName="node" presStyleLbl="node1" presStyleIdx="2" presStyleCnt="7">
        <dgm:presLayoutVars>
          <dgm:bulletEnabled val="1"/>
        </dgm:presLayoutVars>
      </dgm:prSet>
      <dgm:spPr/>
    </dgm:pt>
    <dgm:pt modelId="{B8EBEC4C-5F56-4CE6-B2D4-8536F51D62F5}" type="pres">
      <dgm:prSet presAssocID="{560C4B9C-11B3-49D1-B461-9BA36BC38A41}" presName="dummy" presStyleCnt="0"/>
      <dgm:spPr/>
    </dgm:pt>
    <dgm:pt modelId="{255A8A59-D4A1-4B41-9493-80104FAA6485}" type="pres">
      <dgm:prSet presAssocID="{97ECE3E9-9786-4C70-9A58-F7DBEC076882}" presName="sibTrans" presStyleLbl="sibTrans2D1" presStyleIdx="2" presStyleCnt="7"/>
      <dgm:spPr/>
    </dgm:pt>
    <dgm:pt modelId="{48DDEDC4-79E7-4780-98B1-6A0EF1D48DD9}" type="pres">
      <dgm:prSet presAssocID="{D149511B-078D-43C0-8274-837F994A970C}" presName="node" presStyleLbl="node1" presStyleIdx="3" presStyleCnt="7">
        <dgm:presLayoutVars>
          <dgm:bulletEnabled val="1"/>
        </dgm:presLayoutVars>
      </dgm:prSet>
      <dgm:spPr/>
    </dgm:pt>
    <dgm:pt modelId="{DE8C03CA-9F1F-4FA5-AEBE-4BF9FBDD443B}" type="pres">
      <dgm:prSet presAssocID="{D149511B-078D-43C0-8274-837F994A970C}" presName="dummy" presStyleCnt="0"/>
      <dgm:spPr/>
    </dgm:pt>
    <dgm:pt modelId="{D9715F92-A3D2-43CA-AD78-4EF6139B23AC}" type="pres">
      <dgm:prSet presAssocID="{FA5B6189-790A-4CB6-99C8-04CDBC3445FE}" presName="sibTrans" presStyleLbl="sibTrans2D1" presStyleIdx="3" presStyleCnt="7"/>
      <dgm:spPr/>
    </dgm:pt>
    <dgm:pt modelId="{5E196053-D1E0-44C0-8960-691A259DEF2F}" type="pres">
      <dgm:prSet presAssocID="{8375618C-0D96-4E36-A90B-E6F7819D91A8}" presName="node" presStyleLbl="node1" presStyleIdx="4" presStyleCnt="7">
        <dgm:presLayoutVars>
          <dgm:bulletEnabled val="1"/>
        </dgm:presLayoutVars>
      </dgm:prSet>
      <dgm:spPr/>
    </dgm:pt>
    <dgm:pt modelId="{A45D37D0-0965-4479-BE99-D9C927416F22}" type="pres">
      <dgm:prSet presAssocID="{8375618C-0D96-4E36-A90B-E6F7819D91A8}" presName="dummy" presStyleCnt="0"/>
      <dgm:spPr/>
    </dgm:pt>
    <dgm:pt modelId="{A5298A77-26C5-49DC-8B14-439EE7DF0BAD}" type="pres">
      <dgm:prSet presAssocID="{4E9A1C9B-88B7-4479-9B3A-5A2236C64677}" presName="sibTrans" presStyleLbl="sibTrans2D1" presStyleIdx="4" presStyleCnt="7"/>
      <dgm:spPr/>
    </dgm:pt>
    <dgm:pt modelId="{0B883596-946C-4F0B-9968-ED79E2A73802}" type="pres">
      <dgm:prSet presAssocID="{1AC77236-1150-42C7-B05F-44602948188A}" presName="node" presStyleLbl="node1" presStyleIdx="5" presStyleCnt="7">
        <dgm:presLayoutVars>
          <dgm:bulletEnabled val="1"/>
        </dgm:presLayoutVars>
      </dgm:prSet>
      <dgm:spPr/>
    </dgm:pt>
    <dgm:pt modelId="{079AAD58-E914-42D2-8904-398413D5F872}" type="pres">
      <dgm:prSet presAssocID="{1AC77236-1150-42C7-B05F-44602948188A}" presName="dummy" presStyleCnt="0"/>
      <dgm:spPr/>
    </dgm:pt>
    <dgm:pt modelId="{EDEE820C-08AD-4070-B34B-97086482BAB9}" type="pres">
      <dgm:prSet presAssocID="{C2DA1E5B-0F35-4276-B3D5-CAAD9E988F3A}" presName="sibTrans" presStyleLbl="sibTrans2D1" presStyleIdx="5" presStyleCnt="7"/>
      <dgm:spPr/>
    </dgm:pt>
    <dgm:pt modelId="{BBD476E9-C298-463D-946C-A38BD2B3C590}" type="pres">
      <dgm:prSet presAssocID="{D1F46EE5-A468-47A9-A3F1-E08CBA87FB65}" presName="node" presStyleLbl="node1" presStyleIdx="6" presStyleCnt="7">
        <dgm:presLayoutVars>
          <dgm:bulletEnabled val="1"/>
        </dgm:presLayoutVars>
      </dgm:prSet>
      <dgm:spPr/>
    </dgm:pt>
    <dgm:pt modelId="{15B86327-1DFF-44CB-BBF8-1BD9B60BFB7A}" type="pres">
      <dgm:prSet presAssocID="{D1F46EE5-A468-47A9-A3F1-E08CBA87FB65}" presName="dummy" presStyleCnt="0"/>
      <dgm:spPr/>
    </dgm:pt>
    <dgm:pt modelId="{B83D47F7-C2A9-41B2-8EE4-1214738B7D99}" type="pres">
      <dgm:prSet presAssocID="{456A0675-4807-4172-9DBE-584F0DDA4065}" presName="sibTrans" presStyleLbl="sibTrans2D1" presStyleIdx="6" presStyleCnt="7"/>
      <dgm:spPr/>
    </dgm:pt>
  </dgm:ptLst>
  <dgm:cxnLst>
    <dgm:cxn modelId="{778CF30E-E857-430B-8958-E510F01CF28C}" type="presOf" srcId="{255D80A2-5BA4-4A96-A31B-4CF7B9D91F31}" destId="{C8B05CA9-7D54-4FBA-9440-C98339D30C49}" srcOrd="0" destOrd="0" presId="urn:microsoft.com/office/officeart/2005/8/layout/radial6"/>
    <dgm:cxn modelId="{93BB2820-5002-46CF-9D1C-B4FB7286A969}" srcId="{AC5E3FFD-454D-448F-9C54-C4AB2A9F9529}" destId="{8375618C-0D96-4E36-A90B-E6F7819D91A8}" srcOrd="4" destOrd="0" parTransId="{EB7DD764-F82E-431E-85DC-252A30B08468}" sibTransId="{4E9A1C9B-88B7-4479-9B3A-5A2236C64677}"/>
    <dgm:cxn modelId="{A584492C-6E2F-4902-930A-A071EBCF0163}" type="presOf" srcId="{5A1A33C9-313B-49BC-A4D0-960467EDA1B8}" destId="{F9DB3BB6-0D59-45C0-A1D7-8BF9B4D3C339}" srcOrd="0" destOrd="0" presId="urn:microsoft.com/office/officeart/2005/8/layout/radial6"/>
    <dgm:cxn modelId="{33DE4931-A972-4CB8-BEE7-CB92A14073A8}" type="presOf" srcId="{D149511B-078D-43C0-8274-837F994A970C}" destId="{48DDEDC4-79E7-4780-98B1-6A0EF1D48DD9}" srcOrd="0" destOrd="0" presId="urn:microsoft.com/office/officeart/2005/8/layout/radial6"/>
    <dgm:cxn modelId="{4578F635-F1F9-4693-B36D-36B7CAFAE3F3}" type="presOf" srcId="{B6F96643-560A-411A-A595-0316E06E5A6F}" destId="{599C0B11-3359-476E-8D5A-FDA913BD9FF5}" srcOrd="0" destOrd="0" presId="urn:microsoft.com/office/officeart/2005/8/layout/radial6"/>
    <dgm:cxn modelId="{141C3D3B-B691-4DA3-9DDA-993B6C99EF6D}" type="presOf" srcId="{97ECE3E9-9786-4C70-9A58-F7DBEC076882}" destId="{255A8A59-D4A1-4B41-9493-80104FAA6485}" srcOrd="0" destOrd="0" presId="urn:microsoft.com/office/officeart/2005/8/layout/radial6"/>
    <dgm:cxn modelId="{AFB5153C-31FB-48D6-9AA8-F75D55A89F1E}" type="presOf" srcId="{C2DA1E5B-0F35-4276-B3D5-CAAD9E988F3A}" destId="{EDEE820C-08AD-4070-B34B-97086482BAB9}" srcOrd="0" destOrd="0" presId="urn:microsoft.com/office/officeart/2005/8/layout/radial6"/>
    <dgm:cxn modelId="{C0C5DC41-24ED-4C74-9BBC-B6652CF1CB37}" type="presOf" srcId="{560C4B9C-11B3-49D1-B461-9BA36BC38A41}" destId="{CFB03543-981B-4B68-9683-54982DFA5D88}" srcOrd="0" destOrd="0" presId="urn:microsoft.com/office/officeart/2005/8/layout/radial6"/>
    <dgm:cxn modelId="{08423E44-8631-4107-B3C7-AA65D54D0581}" srcId="{AC5E3FFD-454D-448F-9C54-C4AB2A9F9529}" destId="{560C4B9C-11B3-49D1-B461-9BA36BC38A41}" srcOrd="2" destOrd="0" parTransId="{046A9135-8245-4BFD-BF5F-E34E038D0A88}" sibTransId="{97ECE3E9-9786-4C70-9A58-F7DBEC076882}"/>
    <dgm:cxn modelId="{178FCE4E-3A20-4DD4-9036-7B0B01A8905F}" srcId="{AC5E3FFD-454D-448F-9C54-C4AB2A9F9529}" destId="{D1F46EE5-A468-47A9-A3F1-E08CBA87FB65}" srcOrd="6" destOrd="0" parTransId="{8B5C33AE-E792-428E-B289-78BC1E72CB91}" sibTransId="{456A0675-4807-4172-9DBE-584F0DDA4065}"/>
    <dgm:cxn modelId="{7AB47E50-C2AE-4C3F-B785-EA370194894F}" type="presOf" srcId="{D1F46EE5-A468-47A9-A3F1-E08CBA87FB65}" destId="{BBD476E9-C298-463D-946C-A38BD2B3C590}" srcOrd="0" destOrd="0" presId="urn:microsoft.com/office/officeart/2005/8/layout/radial6"/>
    <dgm:cxn modelId="{CE9D9073-9E12-4C82-88E8-3977816479FD}" type="presOf" srcId="{1C6A4E7E-50C4-423C-BB08-57B10086A65B}" destId="{8CD1CA81-9C99-45F4-BC5D-9C195F0BB146}" srcOrd="0" destOrd="0" presId="urn:microsoft.com/office/officeart/2005/8/layout/radial6"/>
    <dgm:cxn modelId="{22A33974-04FB-4D43-8112-C10E1231984C}" type="presOf" srcId="{4E9A1C9B-88B7-4479-9B3A-5A2236C64677}" destId="{A5298A77-26C5-49DC-8B14-439EE7DF0BAD}" srcOrd="0" destOrd="0" presId="urn:microsoft.com/office/officeart/2005/8/layout/radial6"/>
    <dgm:cxn modelId="{F9625275-463C-4FCE-843B-621B98FDA209}" srcId="{AC5E3FFD-454D-448F-9C54-C4AB2A9F9529}" destId="{255D80A2-5BA4-4A96-A31B-4CF7B9D91F31}" srcOrd="0" destOrd="0" parTransId="{5D60129B-4246-42E7-A854-2989586B7445}" sibTransId="{1C6A4E7E-50C4-423C-BB08-57B10086A65B}"/>
    <dgm:cxn modelId="{4C346157-49AE-445B-9540-29202AB86741}" srcId="{AC5E3FFD-454D-448F-9C54-C4AB2A9F9529}" destId="{5A1A33C9-313B-49BC-A4D0-960467EDA1B8}" srcOrd="1" destOrd="0" parTransId="{D35079EE-1577-40D9-A742-69E3FE14E5BF}" sibTransId="{6F9A0BDC-D336-4E50-A898-918E601B360F}"/>
    <dgm:cxn modelId="{471E7C9D-B1B5-462F-8D67-6B9C07DD4EFB}" srcId="{B6F96643-560A-411A-A595-0316E06E5A6F}" destId="{1DCDE27C-82FE-4C6E-B793-2CFA9E5C6014}" srcOrd="1" destOrd="0" parTransId="{76B47EA7-132F-41E5-AD21-BF8891192288}" sibTransId="{C6FCAAAA-D6DD-49A1-93C9-B21B71E6A999}"/>
    <dgm:cxn modelId="{D54742AE-ABDF-451C-9954-6CE31CF7CF46}" srcId="{B6F96643-560A-411A-A595-0316E06E5A6F}" destId="{AC5E3FFD-454D-448F-9C54-C4AB2A9F9529}" srcOrd="0" destOrd="0" parTransId="{462243D0-3635-40DC-A204-1658ACD0DD94}" sibTransId="{B771C7F3-5B2A-4316-B9BF-357F51DEEA5B}"/>
    <dgm:cxn modelId="{3122E4B8-8DC8-4C5E-97E3-DAF156321CC3}" type="presOf" srcId="{456A0675-4807-4172-9DBE-584F0DDA4065}" destId="{B83D47F7-C2A9-41B2-8EE4-1214738B7D99}" srcOrd="0" destOrd="0" presId="urn:microsoft.com/office/officeart/2005/8/layout/radial6"/>
    <dgm:cxn modelId="{2D8FA8BC-DA79-4064-82D0-F024D108F9B9}" type="presOf" srcId="{6F9A0BDC-D336-4E50-A898-918E601B360F}" destId="{2E100044-4694-4498-B329-EF4860EE790D}" srcOrd="0" destOrd="0" presId="urn:microsoft.com/office/officeart/2005/8/layout/radial6"/>
    <dgm:cxn modelId="{1B5DABC2-3A98-45BE-A07D-86DF203ADC0D}" type="presOf" srcId="{FA5B6189-790A-4CB6-99C8-04CDBC3445FE}" destId="{D9715F92-A3D2-43CA-AD78-4EF6139B23AC}" srcOrd="0" destOrd="0" presId="urn:microsoft.com/office/officeart/2005/8/layout/radial6"/>
    <dgm:cxn modelId="{0B99FDCA-56CD-4FCB-BA9D-63DEEDCF5FED}" type="presOf" srcId="{1AC77236-1150-42C7-B05F-44602948188A}" destId="{0B883596-946C-4F0B-9968-ED79E2A73802}" srcOrd="0" destOrd="0" presId="urn:microsoft.com/office/officeart/2005/8/layout/radial6"/>
    <dgm:cxn modelId="{6177CED2-D732-4F47-874D-E49C38DBB2BA}" type="presOf" srcId="{AC5E3FFD-454D-448F-9C54-C4AB2A9F9529}" destId="{97D079BC-D22E-4791-80C1-95AD963A8A73}" srcOrd="0" destOrd="0" presId="urn:microsoft.com/office/officeart/2005/8/layout/radial6"/>
    <dgm:cxn modelId="{02C438D9-3352-4025-8496-2A215C8A1B37}" srcId="{AC5E3FFD-454D-448F-9C54-C4AB2A9F9529}" destId="{1AC77236-1150-42C7-B05F-44602948188A}" srcOrd="5" destOrd="0" parTransId="{224A2E4B-AA6D-4355-855F-37DE97890FB6}" sibTransId="{C2DA1E5B-0F35-4276-B3D5-CAAD9E988F3A}"/>
    <dgm:cxn modelId="{92F367DD-1171-4703-9D2F-E9DF5988C61A}" type="presOf" srcId="{8375618C-0D96-4E36-A90B-E6F7819D91A8}" destId="{5E196053-D1E0-44C0-8960-691A259DEF2F}" srcOrd="0" destOrd="0" presId="urn:microsoft.com/office/officeart/2005/8/layout/radial6"/>
    <dgm:cxn modelId="{51A5F6EC-3CEF-4EAD-B05B-0D3D04EA4C32}" srcId="{AC5E3FFD-454D-448F-9C54-C4AB2A9F9529}" destId="{D149511B-078D-43C0-8274-837F994A970C}" srcOrd="3" destOrd="0" parTransId="{61057E68-3C76-43B1-949C-E321062E7D25}" sibTransId="{FA5B6189-790A-4CB6-99C8-04CDBC3445FE}"/>
    <dgm:cxn modelId="{F4C4B379-C386-47B6-933E-94663975EE45}" type="presParOf" srcId="{599C0B11-3359-476E-8D5A-FDA913BD9FF5}" destId="{97D079BC-D22E-4791-80C1-95AD963A8A73}" srcOrd="0" destOrd="0" presId="urn:microsoft.com/office/officeart/2005/8/layout/radial6"/>
    <dgm:cxn modelId="{0C6BE958-BCBD-4051-8B80-1CFA6099EC4D}" type="presParOf" srcId="{599C0B11-3359-476E-8D5A-FDA913BD9FF5}" destId="{C8B05CA9-7D54-4FBA-9440-C98339D30C49}" srcOrd="1" destOrd="0" presId="urn:microsoft.com/office/officeart/2005/8/layout/radial6"/>
    <dgm:cxn modelId="{03872ED4-E07A-43FD-A851-65FEAF175184}" type="presParOf" srcId="{599C0B11-3359-476E-8D5A-FDA913BD9FF5}" destId="{06504486-3FF7-4007-B47D-4CC5D020F3A0}" srcOrd="2" destOrd="0" presId="urn:microsoft.com/office/officeart/2005/8/layout/radial6"/>
    <dgm:cxn modelId="{0A8DFB3A-1335-4DE4-A72C-37FBD874D0BB}" type="presParOf" srcId="{599C0B11-3359-476E-8D5A-FDA913BD9FF5}" destId="{8CD1CA81-9C99-45F4-BC5D-9C195F0BB146}" srcOrd="3" destOrd="0" presId="urn:microsoft.com/office/officeart/2005/8/layout/radial6"/>
    <dgm:cxn modelId="{1302C683-2CFA-4E58-BFCC-6C1978BD9498}" type="presParOf" srcId="{599C0B11-3359-476E-8D5A-FDA913BD9FF5}" destId="{F9DB3BB6-0D59-45C0-A1D7-8BF9B4D3C339}" srcOrd="4" destOrd="0" presId="urn:microsoft.com/office/officeart/2005/8/layout/radial6"/>
    <dgm:cxn modelId="{6911FD2F-8D3D-4EE8-BA65-6BFF560068EF}" type="presParOf" srcId="{599C0B11-3359-476E-8D5A-FDA913BD9FF5}" destId="{A44BDC93-133D-4EAC-A959-D09CEAF995F3}" srcOrd="5" destOrd="0" presId="urn:microsoft.com/office/officeart/2005/8/layout/radial6"/>
    <dgm:cxn modelId="{5771DE2C-827B-4A46-AF52-8D37BF6DF79A}" type="presParOf" srcId="{599C0B11-3359-476E-8D5A-FDA913BD9FF5}" destId="{2E100044-4694-4498-B329-EF4860EE790D}" srcOrd="6" destOrd="0" presId="urn:microsoft.com/office/officeart/2005/8/layout/radial6"/>
    <dgm:cxn modelId="{7C1DC069-3597-43BB-9FE7-D50E9BA4E66F}" type="presParOf" srcId="{599C0B11-3359-476E-8D5A-FDA913BD9FF5}" destId="{CFB03543-981B-4B68-9683-54982DFA5D88}" srcOrd="7" destOrd="0" presId="urn:microsoft.com/office/officeart/2005/8/layout/radial6"/>
    <dgm:cxn modelId="{C7F671A9-EA5E-4217-86B6-CF48D8EA9777}" type="presParOf" srcId="{599C0B11-3359-476E-8D5A-FDA913BD9FF5}" destId="{B8EBEC4C-5F56-4CE6-B2D4-8536F51D62F5}" srcOrd="8" destOrd="0" presId="urn:microsoft.com/office/officeart/2005/8/layout/radial6"/>
    <dgm:cxn modelId="{BED12E60-4D37-4344-B604-9B64E04D3809}" type="presParOf" srcId="{599C0B11-3359-476E-8D5A-FDA913BD9FF5}" destId="{255A8A59-D4A1-4B41-9493-80104FAA6485}" srcOrd="9" destOrd="0" presId="urn:microsoft.com/office/officeart/2005/8/layout/radial6"/>
    <dgm:cxn modelId="{639EC7F6-F53A-4437-B637-3BF4DD9A9806}" type="presParOf" srcId="{599C0B11-3359-476E-8D5A-FDA913BD9FF5}" destId="{48DDEDC4-79E7-4780-98B1-6A0EF1D48DD9}" srcOrd="10" destOrd="0" presId="urn:microsoft.com/office/officeart/2005/8/layout/radial6"/>
    <dgm:cxn modelId="{8EBD461E-BE66-453A-95E6-AFF662370A7A}" type="presParOf" srcId="{599C0B11-3359-476E-8D5A-FDA913BD9FF5}" destId="{DE8C03CA-9F1F-4FA5-AEBE-4BF9FBDD443B}" srcOrd="11" destOrd="0" presId="urn:microsoft.com/office/officeart/2005/8/layout/radial6"/>
    <dgm:cxn modelId="{8B5136E9-A816-4BD8-ADAA-128B9459243A}" type="presParOf" srcId="{599C0B11-3359-476E-8D5A-FDA913BD9FF5}" destId="{D9715F92-A3D2-43CA-AD78-4EF6139B23AC}" srcOrd="12" destOrd="0" presId="urn:microsoft.com/office/officeart/2005/8/layout/radial6"/>
    <dgm:cxn modelId="{0DC84EC4-3CDC-45B9-B051-63F476843144}" type="presParOf" srcId="{599C0B11-3359-476E-8D5A-FDA913BD9FF5}" destId="{5E196053-D1E0-44C0-8960-691A259DEF2F}" srcOrd="13" destOrd="0" presId="urn:microsoft.com/office/officeart/2005/8/layout/radial6"/>
    <dgm:cxn modelId="{B7F01412-B99E-494C-BB71-A9DEB9122F61}" type="presParOf" srcId="{599C0B11-3359-476E-8D5A-FDA913BD9FF5}" destId="{A45D37D0-0965-4479-BE99-D9C927416F22}" srcOrd="14" destOrd="0" presId="urn:microsoft.com/office/officeart/2005/8/layout/radial6"/>
    <dgm:cxn modelId="{99797B3A-515A-4FEA-AE74-C9778B8AAD16}" type="presParOf" srcId="{599C0B11-3359-476E-8D5A-FDA913BD9FF5}" destId="{A5298A77-26C5-49DC-8B14-439EE7DF0BAD}" srcOrd="15" destOrd="0" presId="urn:microsoft.com/office/officeart/2005/8/layout/radial6"/>
    <dgm:cxn modelId="{2BBC7614-2F0E-4D16-84C8-12DF9ABDC1AC}" type="presParOf" srcId="{599C0B11-3359-476E-8D5A-FDA913BD9FF5}" destId="{0B883596-946C-4F0B-9968-ED79E2A73802}" srcOrd="16" destOrd="0" presId="urn:microsoft.com/office/officeart/2005/8/layout/radial6"/>
    <dgm:cxn modelId="{7C0CFB9F-5ABF-4E53-BB2C-DF8C72C7562A}" type="presParOf" srcId="{599C0B11-3359-476E-8D5A-FDA913BD9FF5}" destId="{079AAD58-E914-42D2-8904-398413D5F872}" srcOrd="17" destOrd="0" presId="urn:microsoft.com/office/officeart/2005/8/layout/radial6"/>
    <dgm:cxn modelId="{96A54A2B-8390-4726-BC10-C1E5FAF0A1F3}" type="presParOf" srcId="{599C0B11-3359-476E-8D5A-FDA913BD9FF5}" destId="{EDEE820C-08AD-4070-B34B-97086482BAB9}" srcOrd="18" destOrd="0" presId="urn:microsoft.com/office/officeart/2005/8/layout/radial6"/>
    <dgm:cxn modelId="{835EF3C9-59A2-4DDE-9C5C-056DDB3C01F4}" type="presParOf" srcId="{599C0B11-3359-476E-8D5A-FDA913BD9FF5}" destId="{BBD476E9-C298-463D-946C-A38BD2B3C590}" srcOrd="19" destOrd="0" presId="urn:microsoft.com/office/officeart/2005/8/layout/radial6"/>
    <dgm:cxn modelId="{27907A8C-72B1-437D-90A1-938CF17AB955}" type="presParOf" srcId="{599C0B11-3359-476E-8D5A-FDA913BD9FF5}" destId="{15B86327-1DFF-44CB-BBF8-1BD9B60BFB7A}" srcOrd="20" destOrd="0" presId="urn:microsoft.com/office/officeart/2005/8/layout/radial6"/>
    <dgm:cxn modelId="{AADC4A67-0097-4954-AA6A-32C0F24A0A3C}" type="presParOf" srcId="{599C0B11-3359-476E-8D5A-FDA913BD9FF5}" destId="{B83D47F7-C2A9-41B2-8EE4-1214738B7D99}" srcOrd="21" destOrd="0" presId="urn:microsoft.com/office/officeart/2005/8/layout/radial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A8D27-CF42-4E98-B9B5-2F73294A38CF}">
      <dsp:nvSpPr>
        <dsp:cNvPr id="0" name=""/>
        <dsp:cNvSpPr/>
      </dsp:nvSpPr>
      <dsp:spPr>
        <a:xfrm>
          <a:off x="1739043" y="637464"/>
          <a:ext cx="1588069" cy="1588069"/>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a:ea typeface="+mn-ea"/>
              <a:cs typeface="+mn-cs"/>
            </a:rPr>
            <a:t>Consortium</a:t>
          </a:r>
        </a:p>
      </dsp:txBody>
      <dsp:txXfrm>
        <a:off x="1971610" y="870031"/>
        <a:ext cx="1122935" cy="1122935"/>
      </dsp:txXfrm>
    </dsp:sp>
    <dsp:sp modelId="{7253AAAB-CD76-46AB-B373-14CF91BB9EBC}">
      <dsp:nvSpPr>
        <dsp:cNvPr id="0" name=""/>
        <dsp:cNvSpPr/>
      </dsp:nvSpPr>
      <dsp:spPr>
        <a:xfrm>
          <a:off x="2136060" y="283"/>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Woodgrove Financial</a:t>
          </a:r>
        </a:p>
      </dsp:txBody>
      <dsp:txXfrm>
        <a:off x="2252344" y="116567"/>
        <a:ext cx="561466" cy="561466"/>
      </dsp:txXfrm>
    </dsp:sp>
    <dsp:sp modelId="{2392332B-51D8-4F09-80BC-2739B5FDDBBB}">
      <dsp:nvSpPr>
        <dsp:cNvPr id="0" name=""/>
        <dsp:cNvSpPr/>
      </dsp:nvSpPr>
      <dsp:spPr>
        <a:xfrm>
          <a:off x="3031702"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Contoso Bank</a:t>
          </a:r>
        </a:p>
      </dsp:txBody>
      <dsp:txXfrm>
        <a:off x="3147986" y="633666"/>
        <a:ext cx="561466" cy="561466"/>
      </dsp:txXfrm>
    </dsp:sp>
    <dsp:sp modelId="{BC5E12D1-3219-4636-9E3D-D29BEFB447D6}">
      <dsp:nvSpPr>
        <dsp:cNvPr id="0" name=""/>
        <dsp:cNvSpPr/>
      </dsp:nvSpPr>
      <dsp:spPr>
        <a:xfrm>
          <a:off x="3031702"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Northwind Traders</a:t>
          </a:r>
        </a:p>
      </dsp:txBody>
      <dsp:txXfrm>
        <a:off x="3147986" y="1667864"/>
        <a:ext cx="561466" cy="561466"/>
      </dsp:txXfrm>
    </dsp:sp>
    <dsp:sp modelId="{8207687A-1407-42D3-A319-3BB9A91CC815}">
      <dsp:nvSpPr>
        <dsp:cNvPr id="0" name=""/>
        <dsp:cNvSpPr/>
      </dsp:nvSpPr>
      <dsp:spPr>
        <a:xfrm>
          <a:off x="2136060" y="2068679"/>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Bank b</a:t>
          </a:r>
        </a:p>
      </dsp:txBody>
      <dsp:txXfrm>
        <a:off x="2252344" y="2184963"/>
        <a:ext cx="561466" cy="561466"/>
      </dsp:txXfrm>
    </dsp:sp>
    <dsp:sp modelId="{04512C6C-064A-4B16-9280-11DA8B0EFCFE}">
      <dsp:nvSpPr>
        <dsp:cNvPr id="0" name=""/>
        <dsp:cNvSpPr/>
      </dsp:nvSpPr>
      <dsp:spPr>
        <a:xfrm>
          <a:off x="1240418"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Insurance c</a:t>
          </a:r>
        </a:p>
      </dsp:txBody>
      <dsp:txXfrm>
        <a:off x="1356702" y="1667864"/>
        <a:ext cx="561466" cy="561466"/>
      </dsp:txXfrm>
    </dsp:sp>
    <dsp:sp modelId="{62C18E7F-1ED5-4839-9FED-EBC724923D5D}">
      <dsp:nvSpPr>
        <dsp:cNvPr id="0" name=""/>
        <dsp:cNvSpPr/>
      </dsp:nvSpPr>
      <dsp:spPr>
        <a:xfrm>
          <a:off x="1240418"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Investment consortium c</a:t>
          </a:r>
        </a:p>
      </dsp:txBody>
      <dsp:txXfrm>
        <a:off x="1356702" y="633666"/>
        <a:ext cx="561466" cy="561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D75E2-2B4B-46B7-B5AA-C64849855903}">
      <dsp:nvSpPr>
        <dsp:cNvPr id="0" name=""/>
        <dsp:cNvSpPr/>
      </dsp:nvSpPr>
      <dsp:spPr>
        <a:xfrm>
          <a:off x="1043278" y="345790"/>
          <a:ext cx="2374343" cy="2374343"/>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1C5278E-DA6B-4E59-B9B1-B95E5DAA0389}">
      <dsp:nvSpPr>
        <dsp:cNvPr id="0" name=""/>
        <dsp:cNvSpPr/>
      </dsp:nvSpPr>
      <dsp:spPr>
        <a:xfrm>
          <a:off x="1043278" y="345790"/>
          <a:ext cx="2374343" cy="2374343"/>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DD79A10-2BFB-40D3-ADED-A11E1660718B}">
      <dsp:nvSpPr>
        <dsp:cNvPr id="0" name=""/>
        <dsp:cNvSpPr/>
      </dsp:nvSpPr>
      <dsp:spPr>
        <a:xfrm>
          <a:off x="1043278" y="345790"/>
          <a:ext cx="2374343" cy="2374343"/>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4BFA124-1ED1-43BB-BE5C-AD17760C40F7}">
      <dsp:nvSpPr>
        <dsp:cNvPr id="0" name=""/>
        <dsp:cNvSpPr/>
      </dsp:nvSpPr>
      <dsp:spPr>
        <a:xfrm>
          <a:off x="1043278" y="345790"/>
          <a:ext cx="2374343" cy="2374343"/>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455E67-FD1B-409A-8840-C5E118F72A45}">
      <dsp:nvSpPr>
        <dsp:cNvPr id="0" name=""/>
        <dsp:cNvSpPr/>
      </dsp:nvSpPr>
      <dsp:spPr>
        <a:xfrm>
          <a:off x="1043278" y="345790"/>
          <a:ext cx="2374343" cy="2374343"/>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62729AE4-6F2D-497B-8C78-5FDE45ED2504}">
      <dsp:nvSpPr>
        <dsp:cNvPr id="0" name=""/>
        <dsp:cNvSpPr/>
      </dsp:nvSpPr>
      <dsp:spPr>
        <a:xfrm>
          <a:off x="1043278" y="345790"/>
          <a:ext cx="2374343" cy="2374343"/>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C48961DF-58F2-472D-AD7A-DAE58AAF4175}">
      <dsp:nvSpPr>
        <dsp:cNvPr id="0" name=""/>
        <dsp:cNvSpPr/>
      </dsp:nvSpPr>
      <dsp:spPr>
        <a:xfrm>
          <a:off x="1700064" y="1002576"/>
          <a:ext cx="1060770" cy="1060770"/>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Segoe UI"/>
              <a:ea typeface="+mn-ea"/>
              <a:cs typeface="+mn-cs"/>
            </a:rPr>
            <a:t>Bank A Blockchain</a:t>
          </a:r>
        </a:p>
      </dsp:txBody>
      <dsp:txXfrm>
        <a:off x="1855410" y="1157922"/>
        <a:ext cx="750078" cy="750078"/>
      </dsp:txXfrm>
    </dsp:sp>
    <dsp:sp modelId="{DDDBEE54-2D0C-4ADE-A058-7F8E3D309ACA}">
      <dsp:nvSpPr>
        <dsp:cNvPr id="0" name=""/>
        <dsp:cNvSpPr/>
      </dsp:nvSpPr>
      <dsp:spPr>
        <a:xfrm>
          <a:off x="1859180" y="1251"/>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1</a:t>
          </a:r>
        </a:p>
      </dsp:txBody>
      <dsp:txXfrm>
        <a:off x="1967922" y="109993"/>
        <a:ext cx="525055" cy="525055"/>
      </dsp:txXfrm>
    </dsp:sp>
    <dsp:sp modelId="{DA503CA8-C2BE-498A-9498-4BDF690255B4}">
      <dsp:nvSpPr>
        <dsp:cNvPr id="0" name=""/>
        <dsp:cNvSpPr/>
      </dsp:nvSpPr>
      <dsp:spPr>
        <a:xfrm>
          <a:off x="2864151"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2</a:t>
          </a:r>
        </a:p>
      </dsp:txBody>
      <dsp:txXfrm>
        <a:off x="2972893" y="690214"/>
        <a:ext cx="525055" cy="525055"/>
      </dsp:txXfrm>
    </dsp:sp>
    <dsp:sp modelId="{C601772B-4693-4A28-9148-9042BB1D947C}">
      <dsp:nvSpPr>
        <dsp:cNvPr id="0" name=""/>
        <dsp:cNvSpPr/>
      </dsp:nvSpPr>
      <dsp:spPr>
        <a:xfrm>
          <a:off x="2864151"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3</a:t>
          </a:r>
        </a:p>
      </dsp:txBody>
      <dsp:txXfrm>
        <a:off x="2972893" y="1850654"/>
        <a:ext cx="525055" cy="525055"/>
      </dsp:txXfrm>
    </dsp:sp>
    <dsp:sp modelId="{D1DBC303-4C92-4023-B190-8D946C822D66}">
      <dsp:nvSpPr>
        <dsp:cNvPr id="0" name=""/>
        <dsp:cNvSpPr/>
      </dsp:nvSpPr>
      <dsp:spPr>
        <a:xfrm>
          <a:off x="1859180" y="232213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4</a:t>
          </a:r>
        </a:p>
      </dsp:txBody>
      <dsp:txXfrm>
        <a:off x="1967922" y="2430874"/>
        <a:ext cx="525055" cy="525055"/>
      </dsp:txXfrm>
    </dsp:sp>
    <dsp:sp modelId="{314B9293-8BAC-439E-B165-6D916D465C0D}">
      <dsp:nvSpPr>
        <dsp:cNvPr id="0" name=""/>
        <dsp:cNvSpPr/>
      </dsp:nvSpPr>
      <dsp:spPr>
        <a:xfrm>
          <a:off x="854209"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A</a:t>
          </a:r>
        </a:p>
      </dsp:txBody>
      <dsp:txXfrm>
        <a:off x="962951" y="1850654"/>
        <a:ext cx="525055" cy="525055"/>
      </dsp:txXfrm>
    </dsp:sp>
    <dsp:sp modelId="{BCF5E9EE-F6D4-46FD-B5D2-04CA3B13751B}">
      <dsp:nvSpPr>
        <dsp:cNvPr id="0" name=""/>
        <dsp:cNvSpPr/>
      </dsp:nvSpPr>
      <dsp:spPr>
        <a:xfrm>
          <a:off x="854209"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B</a:t>
          </a:r>
        </a:p>
      </dsp:txBody>
      <dsp:txXfrm>
        <a:off x="962951" y="690214"/>
        <a:ext cx="525055" cy="525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D47F7-C2A9-41B2-8EE4-1214738B7D99}">
      <dsp:nvSpPr>
        <dsp:cNvPr id="0" name=""/>
        <dsp:cNvSpPr/>
      </dsp:nvSpPr>
      <dsp:spPr>
        <a:xfrm>
          <a:off x="1127194" y="311187"/>
          <a:ext cx="2482066" cy="2482066"/>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EDEE820C-08AD-4070-B34B-97086482BAB9}">
      <dsp:nvSpPr>
        <dsp:cNvPr id="0" name=""/>
        <dsp:cNvSpPr/>
      </dsp:nvSpPr>
      <dsp:spPr>
        <a:xfrm>
          <a:off x="1127194" y="311187"/>
          <a:ext cx="2482066" cy="2482066"/>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A5298A77-26C5-49DC-8B14-439EE7DF0BAD}">
      <dsp:nvSpPr>
        <dsp:cNvPr id="0" name=""/>
        <dsp:cNvSpPr/>
      </dsp:nvSpPr>
      <dsp:spPr>
        <a:xfrm>
          <a:off x="1127194" y="311187"/>
          <a:ext cx="2482066" cy="2482066"/>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9715F92-A3D2-43CA-AD78-4EF6139B23AC}">
      <dsp:nvSpPr>
        <dsp:cNvPr id="0" name=""/>
        <dsp:cNvSpPr/>
      </dsp:nvSpPr>
      <dsp:spPr>
        <a:xfrm>
          <a:off x="1127194" y="311187"/>
          <a:ext cx="2482066" cy="2482066"/>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55A8A59-D4A1-4B41-9493-80104FAA6485}">
      <dsp:nvSpPr>
        <dsp:cNvPr id="0" name=""/>
        <dsp:cNvSpPr/>
      </dsp:nvSpPr>
      <dsp:spPr>
        <a:xfrm>
          <a:off x="1127194" y="311187"/>
          <a:ext cx="2482066" cy="2482066"/>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100044-4694-4498-B329-EF4860EE790D}">
      <dsp:nvSpPr>
        <dsp:cNvPr id="0" name=""/>
        <dsp:cNvSpPr/>
      </dsp:nvSpPr>
      <dsp:spPr>
        <a:xfrm>
          <a:off x="1127194" y="311187"/>
          <a:ext cx="2482066" cy="2482066"/>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CD1CA81-9C99-45F4-BC5D-9C195F0BB146}">
      <dsp:nvSpPr>
        <dsp:cNvPr id="0" name=""/>
        <dsp:cNvSpPr/>
      </dsp:nvSpPr>
      <dsp:spPr>
        <a:xfrm>
          <a:off x="1127194" y="311187"/>
          <a:ext cx="2482066" cy="2482066"/>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97D079BC-D22E-4791-80C1-95AD963A8A73}">
      <dsp:nvSpPr>
        <dsp:cNvPr id="0" name=""/>
        <dsp:cNvSpPr/>
      </dsp:nvSpPr>
      <dsp:spPr>
        <a:xfrm>
          <a:off x="1889494" y="1073487"/>
          <a:ext cx="957466" cy="95746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solidFill>
              <a:latin typeface="Segoe UI"/>
              <a:ea typeface="+mn-ea"/>
              <a:cs typeface="+mn-cs"/>
            </a:rPr>
            <a:t>Public blockchain</a:t>
          </a:r>
        </a:p>
      </dsp:txBody>
      <dsp:txXfrm>
        <a:off x="2029712" y="1213705"/>
        <a:ext cx="677030" cy="677030"/>
      </dsp:txXfrm>
    </dsp:sp>
    <dsp:sp modelId="{C8B05CA9-7D54-4FBA-9440-C98339D30C49}">
      <dsp:nvSpPr>
        <dsp:cNvPr id="0" name=""/>
        <dsp:cNvSpPr/>
      </dsp:nvSpPr>
      <dsp:spPr>
        <a:xfrm>
          <a:off x="2033114" y="202"/>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Persona</a:t>
          </a:r>
        </a:p>
      </dsp:txBody>
      <dsp:txXfrm>
        <a:off x="2131266" y="98354"/>
        <a:ext cx="473922" cy="473922"/>
      </dsp:txXfrm>
    </dsp:sp>
    <dsp:sp modelId="{F9DB3BB6-0D59-45C0-A1D7-8BF9B4D3C339}">
      <dsp:nvSpPr>
        <dsp:cNvPr id="0" name=""/>
        <dsp:cNvSpPr/>
      </dsp:nvSpPr>
      <dsp:spPr>
        <a:xfrm>
          <a:off x="2984528"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Woodgrove Financial</a:t>
          </a:r>
        </a:p>
      </dsp:txBody>
      <dsp:txXfrm>
        <a:off x="3082680" y="556531"/>
        <a:ext cx="473922" cy="473922"/>
      </dsp:txXfrm>
    </dsp:sp>
    <dsp:sp modelId="{CFB03543-981B-4B68-9683-54982DFA5D88}">
      <dsp:nvSpPr>
        <dsp:cNvPr id="0" name=""/>
        <dsp:cNvSpPr/>
      </dsp:nvSpPr>
      <dsp:spPr>
        <a:xfrm>
          <a:off x="3219508"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 B</a:t>
          </a:r>
        </a:p>
      </dsp:txBody>
      <dsp:txXfrm>
        <a:off x="3317660" y="1586046"/>
        <a:ext cx="473922" cy="473922"/>
      </dsp:txXfrm>
    </dsp:sp>
    <dsp:sp modelId="{48DDEDC4-79E7-4780-98B1-6A0EF1D48DD9}">
      <dsp:nvSpPr>
        <dsp:cNvPr id="0" name=""/>
        <dsp:cNvSpPr/>
      </dsp:nvSpPr>
      <dsp:spPr>
        <a:xfrm>
          <a:off x="2561109"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Northwind Traders</a:t>
          </a:r>
        </a:p>
      </dsp:txBody>
      <dsp:txXfrm>
        <a:off x="2659261" y="2411653"/>
        <a:ext cx="473922" cy="473922"/>
      </dsp:txXfrm>
    </dsp:sp>
    <dsp:sp modelId="{5E196053-D1E0-44C0-8960-691A259DEF2F}">
      <dsp:nvSpPr>
        <dsp:cNvPr id="0" name=""/>
        <dsp:cNvSpPr/>
      </dsp:nvSpPr>
      <dsp:spPr>
        <a:xfrm>
          <a:off x="1505118"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6</a:t>
          </a:r>
        </a:p>
      </dsp:txBody>
      <dsp:txXfrm>
        <a:off x="1603270" y="2411653"/>
        <a:ext cx="473922" cy="473922"/>
      </dsp:txXfrm>
    </dsp:sp>
    <dsp:sp modelId="{0B883596-946C-4F0B-9968-ED79E2A73802}">
      <dsp:nvSpPr>
        <dsp:cNvPr id="0" name=""/>
        <dsp:cNvSpPr/>
      </dsp:nvSpPr>
      <dsp:spPr>
        <a:xfrm>
          <a:off x="846719"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1</a:t>
          </a:r>
        </a:p>
      </dsp:txBody>
      <dsp:txXfrm>
        <a:off x="944871" y="1586046"/>
        <a:ext cx="473922" cy="473922"/>
      </dsp:txXfrm>
    </dsp:sp>
    <dsp:sp modelId="{BBD476E9-C298-463D-946C-A38BD2B3C590}">
      <dsp:nvSpPr>
        <dsp:cNvPr id="0" name=""/>
        <dsp:cNvSpPr/>
      </dsp:nvSpPr>
      <dsp:spPr>
        <a:xfrm>
          <a:off x="1081699"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Consortium 6</a:t>
          </a:r>
        </a:p>
      </dsp:txBody>
      <dsp:txXfrm>
        <a:off x="1179851" y="556531"/>
        <a:ext cx="473922" cy="473922"/>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1/23/2018 7:55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1/23/2018 7:55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645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2094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12</a:t>
            </a:fld>
            <a:endParaRPr lang="en-US" dirty="0"/>
          </a:p>
        </p:txBody>
      </p:sp>
    </p:spTree>
    <p:extLst>
      <p:ext uri="{BB962C8B-B14F-4D97-AF65-F5344CB8AC3E}">
        <p14:creationId xmlns:p14="http://schemas.microsoft.com/office/powerpoint/2010/main" val="3880800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13</a:t>
            </a:fld>
            <a:endParaRPr lang="en-US" dirty="0"/>
          </a:p>
        </p:txBody>
      </p:sp>
    </p:spTree>
    <p:extLst>
      <p:ext uri="{BB962C8B-B14F-4D97-AF65-F5344CB8AC3E}">
        <p14:creationId xmlns:p14="http://schemas.microsoft.com/office/powerpoint/2010/main" val="1121752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03FD98-CD5B-4ADD-8DA6-FE36A8C66EA7}" type="slidenum">
              <a:rPr lang="en-US" smtClean="0"/>
              <a:pPr/>
              <a:t>14</a:t>
            </a:fld>
            <a:endParaRPr lang="en-US" dirty="0"/>
          </a:p>
        </p:txBody>
      </p:sp>
    </p:spTree>
    <p:extLst>
      <p:ext uri="{BB962C8B-B14F-4D97-AF65-F5344CB8AC3E}">
        <p14:creationId xmlns:p14="http://schemas.microsoft.com/office/powerpoint/2010/main" val="3127040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15</a:t>
            </a:fld>
            <a:endParaRPr lang="en-US" dirty="0"/>
          </a:p>
        </p:txBody>
      </p:sp>
    </p:spTree>
    <p:extLst>
      <p:ext uri="{BB962C8B-B14F-4D97-AF65-F5344CB8AC3E}">
        <p14:creationId xmlns:p14="http://schemas.microsoft.com/office/powerpoint/2010/main" val="540283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16</a:t>
            </a:fld>
            <a:endParaRPr lang="en-US" dirty="0"/>
          </a:p>
        </p:txBody>
      </p:sp>
    </p:spTree>
    <p:extLst>
      <p:ext uri="{BB962C8B-B14F-4D97-AF65-F5344CB8AC3E}">
        <p14:creationId xmlns:p14="http://schemas.microsoft.com/office/powerpoint/2010/main" val="1490498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17</a:t>
            </a:fld>
            <a:endParaRPr lang="en-US" dirty="0"/>
          </a:p>
        </p:txBody>
      </p:sp>
    </p:spTree>
    <p:extLst>
      <p:ext uri="{BB962C8B-B14F-4D97-AF65-F5344CB8AC3E}">
        <p14:creationId xmlns:p14="http://schemas.microsoft.com/office/powerpoint/2010/main" val="461234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18</a:t>
            </a:fld>
            <a:endParaRPr lang="en-US" dirty="0"/>
          </a:p>
        </p:txBody>
      </p:sp>
    </p:spTree>
    <p:extLst>
      <p:ext uri="{BB962C8B-B14F-4D97-AF65-F5344CB8AC3E}">
        <p14:creationId xmlns:p14="http://schemas.microsoft.com/office/powerpoint/2010/main" val="2193524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19</a:t>
            </a:fld>
            <a:endParaRPr lang="en-US" dirty="0"/>
          </a:p>
        </p:txBody>
      </p:sp>
    </p:spTree>
    <p:extLst>
      <p:ext uri="{BB962C8B-B14F-4D97-AF65-F5344CB8AC3E}">
        <p14:creationId xmlns:p14="http://schemas.microsoft.com/office/powerpoint/2010/main" val="2440644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20</a:t>
            </a:fld>
            <a:endParaRPr lang="en-US" dirty="0"/>
          </a:p>
        </p:txBody>
      </p:sp>
    </p:spTree>
    <p:extLst>
      <p:ext uri="{BB962C8B-B14F-4D97-AF65-F5344CB8AC3E}">
        <p14:creationId xmlns:p14="http://schemas.microsoft.com/office/powerpoint/2010/main" val="1813659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21</a:t>
            </a:fld>
            <a:endParaRPr lang="en-US" dirty="0"/>
          </a:p>
        </p:txBody>
      </p:sp>
    </p:spTree>
    <p:extLst>
      <p:ext uri="{BB962C8B-B14F-4D97-AF65-F5344CB8AC3E}">
        <p14:creationId xmlns:p14="http://schemas.microsoft.com/office/powerpoint/2010/main" val="131717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259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093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228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C14E3E-3FA7-4504-A6EC-7846A40B04B1}" type="slidenum">
              <a:rPr lang="en-US" smtClean="0"/>
              <a:t>25</a:t>
            </a:fld>
            <a:endParaRPr lang="en-US"/>
          </a:p>
        </p:txBody>
      </p:sp>
    </p:spTree>
    <p:extLst>
      <p:ext uri="{BB962C8B-B14F-4D97-AF65-F5344CB8AC3E}">
        <p14:creationId xmlns:p14="http://schemas.microsoft.com/office/powerpoint/2010/main" val="1498684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26</a:t>
            </a:fld>
            <a:endParaRPr lang="en-US" dirty="0"/>
          </a:p>
        </p:txBody>
      </p:sp>
    </p:spTree>
    <p:extLst>
      <p:ext uri="{BB962C8B-B14F-4D97-AF65-F5344CB8AC3E}">
        <p14:creationId xmlns:p14="http://schemas.microsoft.com/office/powerpoint/2010/main" val="2065021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pPr/>
              <a:t>27</a:t>
            </a:fld>
            <a:endParaRPr lang="en-US" dirty="0"/>
          </a:p>
        </p:txBody>
      </p:sp>
    </p:spTree>
    <p:extLst>
      <p:ext uri="{BB962C8B-B14F-4D97-AF65-F5344CB8AC3E}">
        <p14:creationId xmlns:p14="http://schemas.microsoft.com/office/powerpoint/2010/main" val="845053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920210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097704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18489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2E4161-C64D-4CCE-8971-459BF83F0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77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22362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1/23/2018 7:55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9857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1/23/2018 7:55 AM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688062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336747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789366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37442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3766777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923344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85990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296884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8628774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6560684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9534326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609580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40215771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1/23/2018 7:55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60745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734218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67363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8</a:t>
            </a:fld>
            <a:endParaRPr lang="en-US" dirty="0"/>
          </a:p>
        </p:txBody>
      </p:sp>
    </p:spTree>
    <p:extLst>
      <p:ext uri="{BB962C8B-B14F-4D97-AF65-F5344CB8AC3E}">
        <p14:creationId xmlns:p14="http://schemas.microsoft.com/office/powerpoint/2010/main" val="1714798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5421-FF61-4874-B860-4030649A1938}"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093459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23/01/2018</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25086806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image" Target="../media/image1.emf"/><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1.emf"/><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21" r:id="rId19"/>
    <p:sldLayoutId id="2147484527"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hyperlink" Target="https://blog.ethereum.org/author/vitalik-buterin/"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1.xml"/><Relationship Id="rId16" Type="http://schemas.openxmlformats.org/officeDocument/2006/relationships/diagramColors" Target="../diagrams/colors3.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tmp"/><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microsoft.com/office/2007/relationships/hdphoto" Target="../media/hdphoto1.wdp"/><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https://aka.ms/Angelbeat/Shawn" TargetMode="External"/><Relationship Id="rId4" Type="http://schemas.openxmlformats.org/officeDocument/2006/relationships/hyperlink" Target="mailto:sweisfel@microsof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microsoft.com/office/2007/relationships/hdphoto" Target="../media/hdphoto2.wdp"/><Relationship Id="rId9"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26.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8.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17.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hyperlink" Target="http://www.usergroup.tv/"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3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slideLayout" Target="../slideLayouts/slideLayout20.xml"/><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81.emf"/><Relationship Id="rId11" Type="http://schemas.openxmlformats.org/officeDocument/2006/relationships/image" Target="../media/image86.png"/><Relationship Id="rId5" Type="http://schemas.openxmlformats.org/officeDocument/2006/relationships/oleObject" Target="../embeddings/oleObject1.bin"/><Relationship Id="rId15" Type="http://schemas.openxmlformats.org/officeDocument/2006/relationships/hyperlink" Target="https://www.videoindexer.ai/media/1b4b02616d/" TargetMode="External"/><Relationship Id="rId10" Type="http://schemas.openxmlformats.org/officeDocument/2006/relationships/image" Target="../media/image85.png"/><Relationship Id="rId4" Type="http://schemas.openxmlformats.org/officeDocument/2006/relationships/notesSlide" Target="../notesSlides/notesSlide33.xml"/><Relationship Id="rId9" Type="http://schemas.openxmlformats.org/officeDocument/2006/relationships/image" Target="../media/image84.png"/><Relationship Id="rId14" Type="http://schemas.openxmlformats.org/officeDocument/2006/relationships/hyperlink" Target="https://azure.microsoft.com/en-us/services/cognitive-services/fac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hyperlink" Target="https://gallery.cortanaintelligence.com/browse" TargetMode="External"/><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s://portal.msrc.microsoft.com/en-US/security-guidance/advisory/ADV180002" TargetMode="External"/><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94.sv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96.svg"/></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hyperlink" Target="https://www.xkcd.com/1938/"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Angelbeat</a:t>
            </a:r>
          </a:p>
        </p:txBody>
      </p:sp>
      <p:pic>
        <p:nvPicPr>
          <p:cNvPr id="3" name="Picture 2">
            <a:extLst>
              <a:ext uri="{FF2B5EF4-FFF2-40B4-BE49-F238E27FC236}">
                <a16:creationId xmlns:a16="http://schemas.microsoft.com/office/drawing/2014/main" id="{AB7C2660-547F-4BB1-99BB-BD981A784021}"/>
              </a:ext>
            </a:extLst>
          </p:cNvPr>
          <p:cNvPicPr>
            <a:picLocks noChangeAspect="1"/>
          </p:cNvPicPr>
          <p:nvPr/>
        </p:nvPicPr>
        <p:blipFill>
          <a:blip r:embed="rId3"/>
          <a:stretch>
            <a:fillRect/>
          </a:stretch>
        </p:blipFill>
        <p:spPr>
          <a:xfrm>
            <a:off x="298264" y="4564062"/>
            <a:ext cx="6397438" cy="1885950"/>
          </a:xfrm>
          <a:prstGeom prst="rect">
            <a:avLst/>
          </a:prstGeom>
        </p:spPr>
      </p:pic>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p:txBody>
          <a:bodyPr/>
          <a:lstStyle/>
          <a:p>
            <a:r>
              <a:rPr lang="en-US" dirty="0"/>
              <a:t>Jan 26 2018</a:t>
            </a:r>
          </a:p>
        </p:txBody>
      </p:sp>
      <p:sp>
        <p:nvSpPr>
          <p:cNvPr id="11" name="Text Placeholder 10">
            <a:extLst>
              <a:ext uri="{FF2B5EF4-FFF2-40B4-BE49-F238E27FC236}">
                <a16:creationId xmlns:a16="http://schemas.microsoft.com/office/drawing/2014/main" id="{9ACD0CE3-54D8-4785-84BD-E650B26819BD}"/>
              </a:ext>
            </a:extLst>
          </p:cNvPr>
          <p:cNvSpPr>
            <a:spLocks noGrp="1"/>
          </p:cNvSpPr>
          <p:nvPr>
            <p:ph type="body" sz="quarter" idx="13"/>
          </p:nvPr>
        </p:nvSpPr>
        <p:spPr/>
        <p:txBody>
          <a:bodyPr/>
          <a:lstStyle/>
          <a:p>
            <a:r>
              <a:rPr lang="en-US" dirty="0"/>
              <a:t>Little Rock, Arkansas</a:t>
            </a:r>
          </a:p>
        </p:txBody>
      </p:sp>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Ledger: Blockchain uses a distributed ledger to track transactions</a:t>
            </a:r>
            <a:br>
              <a:rPr lang="en-US" sz="3600" dirty="0"/>
            </a:br>
            <a:endParaRPr lang="en-US" sz="3600" dirty="0"/>
          </a:p>
        </p:txBody>
      </p:sp>
      <p:sp>
        <p:nvSpPr>
          <p:cNvPr id="78" name="Content Placeholder 77"/>
          <p:cNvSpPr>
            <a:spLocks noGrp="1"/>
          </p:cNvSpPr>
          <p:nvPr>
            <p:ph idx="10"/>
          </p:nvPr>
        </p:nvSpPr>
        <p:spPr>
          <a:xfrm>
            <a:off x="305765" y="1027855"/>
            <a:ext cx="11888787" cy="1754326"/>
          </a:xfrm>
        </p:spPr>
        <p:txBody>
          <a:bodyPr/>
          <a:lstStyle/>
          <a:p>
            <a:r>
              <a:rPr lang="en-US" sz="2000" dirty="0"/>
              <a:t>A ledger is a write only database most commonly used in accounting</a:t>
            </a:r>
          </a:p>
          <a:p>
            <a:r>
              <a:rPr lang="en-US" sz="2000" dirty="0"/>
              <a:t>The digital distributed ledger creates the same copy of the data across all the participating nodes</a:t>
            </a:r>
          </a:p>
          <a:p>
            <a:r>
              <a:rPr lang="en-US" sz="2000" dirty="0"/>
              <a:t>All new transactions are digitally signed and then broadcast across the blockchain network to be added to the system</a:t>
            </a:r>
          </a:p>
          <a:p>
            <a:r>
              <a:rPr lang="en-US" sz="2000" dirty="0"/>
              <a:t>Participants in the blockchain verify the transaction is valid and then writes it to the ledger</a:t>
            </a:r>
          </a:p>
        </p:txBody>
      </p:sp>
      <p:grpSp>
        <p:nvGrpSpPr>
          <p:cNvPr id="72" name="Group 71"/>
          <p:cNvGrpSpPr/>
          <p:nvPr/>
        </p:nvGrpSpPr>
        <p:grpSpPr>
          <a:xfrm>
            <a:off x="7513637" y="3268662"/>
            <a:ext cx="3581400" cy="2667595"/>
            <a:chOff x="7365252" y="2988570"/>
            <a:chExt cx="4320128" cy="3347534"/>
          </a:xfrm>
        </p:grpSpPr>
        <p:pic>
          <p:nvPicPr>
            <p:cNvPr id="4" name="Picture 3"/>
            <p:cNvPicPr>
              <a:picLocks noChangeAspect="1"/>
            </p:cNvPicPr>
            <p:nvPr/>
          </p:nvPicPr>
          <p:blipFill>
            <a:blip r:embed="rId3"/>
            <a:stretch>
              <a:fillRect/>
            </a:stretch>
          </p:blipFill>
          <p:spPr>
            <a:xfrm>
              <a:off x="8399141" y="5831310"/>
              <a:ext cx="851779" cy="500959"/>
            </a:xfrm>
            <a:prstGeom prst="rect">
              <a:avLst/>
            </a:prstGeom>
          </p:spPr>
        </p:pic>
        <p:pic>
          <p:nvPicPr>
            <p:cNvPr id="5" name="Picture 4"/>
            <p:cNvPicPr>
              <a:picLocks noChangeAspect="1"/>
            </p:cNvPicPr>
            <p:nvPr/>
          </p:nvPicPr>
          <p:blipFill>
            <a:blip r:embed="rId3"/>
            <a:stretch>
              <a:fillRect/>
            </a:stretch>
          </p:blipFill>
          <p:spPr>
            <a:xfrm>
              <a:off x="10833600" y="4923136"/>
              <a:ext cx="851779" cy="500959"/>
            </a:xfrm>
            <a:prstGeom prst="rect">
              <a:avLst/>
            </a:prstGeom>
          </p:spPr>
        </p:pic>
        <p:pic>
          <p:nvPicPr>
            <p:cNvPr id="6" name="Picture 5"/>
            <p:cNvPicPr>
              <a:picLocks noChangeAspect="1"/>
            </p:cNvPicPr>
            <p:nvPr/>
          </p:nvPicPr>
          <p:blipFill>
            <a:blip r:embed="rId3"/>
            <a:stretch>
              <a:fillRect/>
            </a:stretch>
          </p:blipFill>
          <p:spPr>
            <a:xfrm>
              <a:off x="9787285" y="2988570"/>
              <a:ext cx="851779" cy="500959"/>
            </a:xfrm>
            <a:prstGeom prst="rect">
              <a:avLst/>
            </a:prstGeom>
          </p:spPr>
        </p:pic>
        <p:pic>
          <p:nvPicPr>
            <p:cNvPr id="7" name="Picture 6"/>
            <p:cNvPicPr>
              <a:picLocks noChangeAspect="1"/>
            </p:cNvPicPr>
            <p:nvPr/>
          </p:nvPicPr>
          <p:blipFill>
            <a:blip r:embed="rId3"/>
            <a:stretch>
              <a:fillRect/>
            </a:stretch>
          </p:blipFill>
          <p:spPr>
            <a:xfrm>
              <a:off x="7365252" y="4923136"/>
              <a:ext cx="851779" cy="500959"/>
            </a:xfrm>
            <a:prstGeom prst="rect">
              <a:avLst/>
            </a:prstGeom>
          </p:spPr>
        </p:pic>
        <p:pic>
          <p:nvPicPr>
            <p:cNvPr id="8" name="Picture 7"/>
            <p:cNvPicPr>
              <a:picLocks noChangeAspect="1"/>
            </p:cNvPicPr>
            <p:nvPr/>
          </p:nvPicPr>
          <p:blipFill>
            <a:blip r:embed="rId3"/>
            <a:stretch>
              <a:fillRect/>
            </a:stretch>
          </p:blipFill>
          <p:spPr>
            <a:xfrm>
              <a:off x="7365252" y="3920484"/>
              <a:ext cx="851779" cy="500959"/>
            </a:xfrm>
            <a:prstGeom prst="rect">
              <a:avLst/>
            </a:prstGeom>
          </p:spPr>
        </p:pic>
        <p:pic>
          <p:nvPicPr>
            <p:cNvPr id="9" name="Picture 8"/>
            <p:cNvPicPr>
              <a:picLocks noChangeAspect="1"/>
            </p:cNvPicPr>
            <p:nvPr/>
          </p:nvPicPr>
          <p:blipFill>
            <a:blip r:embed="rId3"/>
            <a:stretch>
              <a:fillRect/>
            </a:stretch>
          </p:blipFill>
          <p:spPr>
            <a:xfrm>
              <a:off x="10833601" y="3920483"/>
              <a:ext cx="851779" cy="500959"/>
            </a:xfrm>
            <a:prstGeom prst="rect">
              <a:avLst/>
            </a:prstGeom>
          </p:spPr>
        </p:pic>
        <p:pic>
          <p:nvPicPr>
            <p:cNvPr id="10" name="Picture 9"/>
            <p:cNvPicPr>
              <a:picLocks noChangeAspect="1"/>
            </p:cNvPicPr>
            <p:nvPr/>
          </p:nvPicPr>
          <p:blipFill>
            <a:blip r:embed="rId3"/>
            <a:stretch>
              <a:fillRect/>
            </a:stretch>
          </p:blipFill>
          <p:spPr>
            <a:xfrm>
              <a:off x="9787285" y="5835145"/>
              <a:ext cx="851779" cy="500959"/>
            </a:xfrm>
            <a:prstGeom prst="rect">
              <a:avLst/>
            </a:prstGeom>
          </p:spPr>
        </p:pic>
        <p:pic>
          <p:nvPicPr>
            <p:cNvPr id="12" name="Picture 11"/>
            <p:cNvPicPr>
              <a:picLocks noChangeAspect="1"/>
            </p:cNvPicPr>
            <p:nvPr/>
          </p:nvPicPr>
          <p:blipFill>
            <a:blip r:embed="rId3"/>
            <a:stretch>
              <a:fillRect/>
            </a:stretch>
          </p:blipFill>
          <p:spPr>
            <a:xfrm>
              <a:off x="8399141" y="2988571"/>
              <a:ext cx="851779" cy="500959"/>
            </a:xfrm>
            <a:prstGeom prst="rect">
              <a:avLst/>
            </a:prstGeom>
          </p:spPr>
        </p:pic>
        <p:cxnSp>
          <p:nvCxnSpPr>
            <p:cNvPr id="13" name="Straight Connector 12"/>
            <p:cNvCxnSpPr>
              <a:stCxn id="12" idx="1"/>
              <a:endCxn id="8" idx="0"/>
            </p:cNvCxnSpPr>
            <p:nvPr/>
          </p:nvCxnSpPr>
          <p:spPr bwMode="auto">
            <a:xfrm flipH="1">
              <a:off x="7791142" y="3239051"/>
              <a:ext cx="607999" cy="681433"/>
            </a:xfrm>
            <a:prstGeom prst="line">
              <a:avLst/>
            </a:prstGeom>
            <a:noFill/>
            <a:ln w="9525" cap="flat" cmpd="sng" algn="ctr">
              <a:solidFill>
                <a:srgbClr val="969696"/>
              </a:solidFill>
              <a:prstDash val="solid"/>
              <a:round/>
              <a:headEnd type="none" w="med" len="med"/>
              <a:tailEnd type="none" w="med" len="med"/>
            </a:ln>
            <a:effectLst/>
          </p:spPr>
        </p:cxnSp>
        <p:cxnSp>
          <p:nvCxnSpPr>
            <p:cNvPr id="15" name="Straight Connector 14"/>
            <p:cNvCxnSpPr>
              <a:stCxn id="12" idx="2"/>
              <a:endCxn id="7" idx="3"/>
            </p:cNvCxnSpPr>
            <p:nvPr/>
          </p:nvCxnSpPr>
          <p:spPr bwMode="auto">
            <a:xfrm flipH="1">
              <a:off x="8217031" y="3489530"/>
              <a:ext cx="608000" cy="1684086"/>
            </a:xfrm>
            <a:prstGeom prst="line">
              <a:avLst/>
            </a:prstGeom>
            <a:noFill/>
            <a:ln w="9525" cap="flat" cmpd="sng" algn="ctr">
              <a:solidFill>
                <a:srgbClr val="969696"/>
              </a:solidFill>
              <a:prstDash val="solid"/>
              <a:round/>
              <a:headEnd type="none" w="med" len="med"/>
              <a:tailEnd type="none" w="med" len="med"/>
            </a:ln>
            <a:effectLst/>
          </p:spPr>
        </p:cxnSp>
        <p:cxnSp>
          <p:nvCxnSpPr>
            <p:cNvPr id="17" name="Straight Connector 16"/>
            <p:cNvCxnSpPr>
              <a:stCxn id="12" idx="2"/>
              <a:endCxn id="4" idx="0"/>
            </p:cNvCxnSpPr>
            <p:nvPr/>
          </p:nvCxnSpPr>
          <p:spPr bwMode="auto">
            <a:xfrm>
              <a:off x="8825031" y="3489530"/>
              <a:ext cx="0" cy="2341780"/>
            </a:xfrm>
            <a:prstGeom prst="line">
              <a:avLst/>
            </a:prstGeom>
            <a:noFill/>
            <a:ln w="9525" cap="flat" cmpd="sng" algn="ctr">
              <a:solidFill>
                <a:srgbClr val="969696"/>
              </a:solidFill>
              <a:prstDash val="solid"/>
              <a:round/>
              <a:headEnd type="none" w="med" len="med"/>
              <a:tailEnd type="none" w="med" len="med"/>
            </a:ln>
            <a:effectLst/>
          </p:spPr>
        </p:cxnSp>
        <p:cxnSp>
          <p:nvCxnSpPr>
            <p:cNvPr id="19" name="Straight Connector 18"/>
            <p:cNvCxnSpPr>
              <a:stCxn id="12" idx="2"/>
              <a:endCxn id="10" idx="0"/>
            </p:cNvCxnSpPr>
            <p:nvPr/>
          </p:nvCxnSpPr>
          <p:spPr bwMode="auto">
            <a:xfrm>
              <a:off x="8825031" y="3489530"/>
              <a:ext cx="1388144" cy="2345615"/>
            </a:xfrm>
            <a:prstGeom prst="line">
              <a:avLst/>
            </a:prstGeom>
            <a:noFill/>
            <a:ln w="9525" cap="flat" cmpd="sng" algn="ctr">
              <a:solidFill>
                <a:srgbClr val="969696"/>
              </a:solidFill>
              <a:prstDash val="solid"/>
              <a:round/>
              <a:headEnd type="none" w="med" len="med"/>
              <a:tailEnd type="none" w="med" len="med"/>
            </a:ln>
            <a:effectLst/>
          </p:spPr>
        </p:cxnSp>
        <p:cxnSp>
          <p:nvCxnSpPr>
            <p:cNvPr id="21" name="Straight Connector 20"/>
            <p:cNvCxnSpPr>
              <a:stCxn id="12" idx="2"/>
              <a:endCxn id="5" idx="1"/>
            </p:cNvCxnSpPr>
            <p:nvPr/>
          </p:nvCxnSpPr>
          <p:spPr bwMode="auto">
            <a:xfrm>
              <a:off x="8825031" y="3489530"/>
              <a:ext cx="2008569" cy="1684086"/>
            </a:xfrm>
            <a:prstGeom prst="line">
              <a:avLst/>
            </a:prstGeom>
            <a:noFill/>
            <a:ln w="9525" cap="flat" cmpd="sng" algn="ctr">
              <a:solidFill>
                <a:srgbClr val="969696"/>
              </a:solidFill>
              <a:prstDash val="solid"/>
              <a:round/>
              <a:headEnd type="none" w="med" len="med"/>
              <a:tailEnd type="none" w="med" len="med"/>
            </a:ln>
            <a:effectLst/>
          </p:spPr>
        </p:cxnSp>
        <p:cxnSp>
          <p:nvCxnSpPr>
            <p:cNvPr id="25" name="Straight Connector 24"/>
            <p:cNvCxnSpPr>
              <a:stCxn id="12" idx="2"/>
              <a:endCxn id="9" idx="1"/>
            </p:cNvCxnSpPr>
            <p:nvPr/>
          </p:nvCxnSpPr>
          <p:spPr bwMode="auto">
            <a:xfrm>
              <a:off x="8825031" y="3489530"/>
              <a:ext cx="2008570" cy="681433"/>
            </a:xfrm>
            <a:prstGeom prst="line">
              <a:avLst/>
            </a:prstGeom>
            <a:noFill/>
            <a:ln w="9525" cap="flat" cmpd="sng" algn="ctr">
              <a:solidFill>
                <a:srgbClr val="969696"/>
              </a:solidFill>
              <a:prstDash val="solid"/>
              <a:round/>
              <a:headEnd type="none" w="med" len="med"/>
              <a:tailEnd type="none" w="med" len="med"/>
            </a:ln>
            <a:effectLst/>
          </p:spPr>
        </p:cxnSp>
        <p:cxnSp>
          <p:nvCxnSpPr>
            <p:cNvPr id="29" name="Straight Connector 28"/>
            <p:cNvCxnSpPr>
              <a:stCxn id="6" idx="1"/>
              <a:endCxn id="12" idx="3"/>
            </p:cNvCxnSpPr>
            <p:nvPr/>
          </p:nvCxnSpPr>
          <p:spPr bwMode="auto">
            <a:xfrm flipH="1">
              <a:off x="9250920" y="3239050"/>
              <a:ext cx="536365" cy="1"/>
            </a:xfrm>
            <a:prstGeom prst="line">
              <a:avLst/>
            </a:prstGeom>
            <a:noFill/>
            <a:ln w="9525" cap="flat" cmpd="sng" algn="ctr">
              <a:solidFill>
                <a:srgbClr val="969696"/>
              </a:solidFill>
              <a:prstDash val="solid"/>
              <a:round/>
              <a:headEnd type="none" w="med" len="med"/>
              <a:tailEnd type="none" w="med" len="med"/>
            </a:ln>
            <a:effectLst/>
          </p:spPr>
        </p:cxnSp>
        <p:cxnSp>
          <p:nvCxnSpPr>
            <p:cNvPr id="31" name="Straight Connector 30"/>
            <p:cNvCxnSpPr>
              <a:stCxn id="4" idx="3"/>
              <a:endCxn id="10" idx="1"/>
            </p:cNvCxnSpPr>
            <p:nvPr/>
          </p:nvCxnSpPr>
          <p:spPr bwMode="auto">
            <a:xfrm>
              <a:off x="9250920" y="6081790"/>
              <a:ext cx="536365" cy="3835"/>
            </a:xfrm>
            <a:prstGeom prst="line">
              <a:avLst/>
            </a:prstGeom>
            <a:noFill/>
            <a:ln w="9525" cap="flat" cmpd="sng" algn="ctr">
              <a:solidFill>
                <a:srgbClr val="969696"/>
              </a:solidFill>
              <a:prstDash val="solid"/>
              <a:round/>
              <a:headEnd type="none" w="med" len="med"/>
              <a:tailEnd type="none" w="med" len="med"/>
            </a:ln>
            <a:effectLst/>
          </p:spPr>
        </p:cxnSp>
        <p:cxnSp>
          <p:nvCxnSpPr>
            <p:cNvPr id="34" name="Straight Connector 33"/>
            <p:cNvCxnSpPr>
              <a:stCxn id="9" idx="2"/>
              <a:endCxn id="5" idx="0"/>
            </p:cNvCxnSpPr>
            <p:nvPr/>
          </p:nvCxnSpPr>
          <p:spPr bwMode="auto">
            <a:xfrm flipH="1">
              <a:off x="11259490" y="4421442"/>
              <a:ext cx="1" cy="501694"/>
            </a:xfrm>
            <a:prstGeom prst="line">
              <a:avLst/>
            </a:prstGeom>
            <a:noFill/>
            <a:ln w="9525" cap="flat" cmpd="sng" algn="ctr">
              <a:solidFill>
                <a:srgbClr val="969696"/>
              </a:solidFill>
              <a:prstDash val="solid"/>
              <a:round/>
              <a:headEnd type="none" w="med" len="med"/>
              <a:tailEnd type="none" w="med" len="med"/>
            </a:ln>
            <a:effectLst/>
          </p:spPr>
        </p:cxnSp>
        <p:cxnSp>
          <p:nvCxnSpPr>
            <p:cNvPr id="36" name="Straight Connector 35"/>
            <p:cNvCxnSpPr>
              <a:stCxn id="8" idx="2"/>
              <a:endCxn id="7" idx="0"/>
            </p:cNvCxnSpPr>
            <p:nvPr/>
          </p:nvCxnSpPr>
          <p:spPr bwMode="auto">
            <a:xfrm>
              <a:off x="7791142" y="4421443"/>
              <a:ext cx="0" cy="501693"/>
            </a:xfrm>
            <a:prstGeom prst="line">
              <a:avLst/>
            </a:prstGeom>
            <a:noFill/>
            <a:ln w="9525" cap="flat" cmpd="sng" algn="ctr">
              <a:solidFill>
                <a:srgbClr val="969696"/>
              </a:solidFill>
              <a:prstDash val="solid"/>
              <a:round/>
              <a:headEnd type="none" w="med" len="med"/>
              <a:tailEnd type="none" w="med" len="med"/>
            </a:ln>
            <a:effectLst/>
          </p:spPr>
        </p:cxnSp>
        <p:cxnSp>
          <p:nvCxnSpPr>
            <p:cNvPr id="38" name="Straight Connector 37"/>
            <p:cNvCxnSpPr>
              <a:stCxn id="7" idx="2"/>
              <a:endCxn id="4" idx="1"/>
            </p:cNvCxnSpPr>
            <p:nvPr/>
          </p:nvCxnSpPr>
          <p:spPr bwMode="auto">
            <a:xfrm>
              <a:off x="7791142" y="5424095"/>
              <a:ext cx="607999" cy="657695"/>
            </a:xfrm>
            <a:prstGeom prst="line">
              <a:avLst/>
            </a:prstGeom>
            <a:noFill/>
            <a:ln w="9525" cap="flat" cmpd="sng" algn="ctr">
              <a:solidFill>
                <a:srgbClr val="969696"/>
              </a:solidFill>
              <a:prstDash val="solid"/>
              <a:round/>
              <a:headEnd type="none" w="med" len="med"/>
              <a:tailEnd type="none" w="med" len="med"/>
            </a:ln>
            <a:effectLst/>
          </p:spPr>
        </p:cxnSp>
        <p:cxnSp>
          <p:nvCxnSpPr>
            <p:cNvPr id="41" name="Straight Connector 40"/>
            <p:cNvCxnSpPr>
              <a:stCxn id="10" idx="3"/>
              <a:endCxn id="5" idx="2"/>
            </p:cNvCxnSpPr>
            <p:nvPr/>
          </p:nvCxnSpPr>
          <p:spPr bwMode="auto">
            <a:xfrm flipV="1">
              <a:off x="10639064" y="5424095"/>
              <a:ext cx="620426" cy="661530"/>
            </a:xfrm>
            <a:prstGeom prst="line">
              <a:avLst/>
            </a:prstGeom>
            <a:noFill/>
            <a:ln w="9525" cap="flat" cmpd="sng" algn="ctr">
              <a:solidFill>
                <a:srgbClr val="969696"/>
              </a:solidFill>
              <a:prstDash val="solid"/>
              <a:round/>
              <a:headEnd type="none" w="med" len="med"/>
              <a:tailEnd type="none" w="med" len="med"/>
            </a:ln>
            <a:effectLst/>
          </p:spPr>
        </p:cxnSp>
        <p:cxnSp>
          <p:nvCxnSpPr>
            <p:cNvPr id="43" name="Straight Connector 42"/>
            <p:cNvCxnSpPr>
              <a:stCxn id="9" idx="0"/>
              <a:endCxn id="6" idx="3"/>
            </p:cNvCxnSpPr>
            <p:nvPr/>
          </p:nvCxnSpPr>
          <p:spPr bwMode="auto">
            <a:xfrm flipH="1" flipV="1">
              <a:off x="10639064" y="3239050"/>
              <a:ext cx="620427" cy="681433"/>
            </a:xfrm>
            <a:prstGeom prst="line">
              <a:avLst/>
            </a:prstGeom>
            <a:noFill/>
            <a:ln w="9525" cap="flat" cmpd="sng" algn="ctr">
              <a:solidFill>
                <a:srgbClr val="969696"/>
              </a:solidFill>
              <a:prstDash val="solid"/>
              <a:round/>
              <a:headEnd type="none" w="med" len="med"/>
              <a:tailEnd type="none" w="med" len="med"/>
            </a:ln>
            <a:effectLst/>
          </p:spPr>
        </p:cxnSp>
        <p:cxnSp>
          <p:nvCxnSpPr>
            <p:cNvPr id="45" name="Straight Connector 44"/>
            <p:cNvCxnSpPr>
              <a:stCxn id="6" idx="2"/>
              <a:endCxn id="5" idx="1"/>
            </p:cNvCxnSpPr>
            <p:nvPr/>
          </p:nvCxnSpPr>
          <p:spPr bwMode="auto">
            <a:xfrm>
              <a:off x="10213175" y="3489529"/>
              <a:ext cx="620425" cy="1684087"/>
            </a:xfrm>
            <a:prstGeom prst="line">
              <a:avLst/>
            </a:prstGeom>
            <a:noFill/>
            <a:ln w="9525" cap="flat" cmpd="sng" algn="ctr">
              <a:solidFill>
                <a:srgbClr val="969696"/>
              </a:solidFill>
              <a:prstDash val="solid"/>
              <a:round/>
              <a:headEnd type="none" w="med" len="med"/>
              <a:tailEnd type="none" w="med" len="med"/>
            </a:ln>
            <a:effectLst/>
          </p:spPr>
        </p:cxnSp>
        <p:cxnSp>
          <p:nvCxnSpPr>
            <p:cNvPr id="47" name="Straight Connector 46"/>
            <p:cNvCxnSpPr>
              <a:stCxn id="6" idx="2"/>
              <a:endCxn id="10" idx="0"/>
            </p:cNvCxnSpPr>
            <p:nvPr/>
          </p:nvCxnSpPr>
          <p:spPr bwMode="auto">
            <a:xfrm>
              <a:off x="10213175" y="3489529"/>
              <a:ext cx="0" cy="2345616"/>
            </a:xfrm>
            <a:prstGeom prst="line">
              <a:avLst/>
            </a:prstGeom>
            <a:noFill/>
            <a:ln w="9525" cap="flat" cmpd="sng" algn="ctr">
              <a:solidFill>
                <a:srgbClr val="969696"/>
              </a:solidFill>
              <a:prstDash val="solid"/>
              <a:round/>
              <a:headEnd type="none" w="med" len="med"/>
              <a:tailEnd type="none" w="med" len="med"/>
            </a:ln>
            <a:effectLst/>
          </p:spPr>
        </p:cxnSp>
        <p:cxnSp>
          <p:nvCxnSpPr>
            <p:cNvPr id="49" name="Straight Connector 48"/>
            <p:cNvCxnSpPr>
              <a:stCxn id="6" idx="2"/>
              <a:endCxn id="4" idx="0"/>
            </p:cNvCxnSpPr>
            <p:nvPr/>
          </p:nvCxnSpPr>
          <p:spPr bwMode="auto">
            <a:xfrm flipH="1">
              <a:off x="8825031" y="3489529"/>
              <a:ext cx="1388144" cy="2341781"/>
            </a:xfrm>
            <a:prstGeom prst="line">
              <a:avLst/>
            </a:prstGeom>
            <a:noFill/>
            <a:ln w="9525" cap="flat" cmpd="sng" algn="ctr">
              <a:solidFill>
                <a:srgbClr val="969696"/>
              </a:solidFill>
              <a:prstDash val="solid"/>
              <a:round/>
              <a:headEnd type="none" w="med" len="med"/>
              <a:tailEnd type="none" w="med" len="med"/>
            </a:ln>
            <a:effectLst/>
          </p:spPr>
        </p:cxnSp>
        <p:cxnSp>
          <p:nvCxnSpPr>
            <p:cNvPr id="51" name="Straight Connector 50"/>
            <p:cNvCxnSpPr>
              <a:stCxn id="6" idx="2"/>
              <a:endCxn id="7" idx="3"/>
            </p:cNvCxnSpPr>
            <p:nvPr/>
          </p:nvCxnSpPr>
          <p:spPr bwMode="auto">
            <a:xfrm flipH="1">
              <a:off x="8217031" y="3489529"/>
              <a:ext cx="1996144" cy="1684087"/>
            </a:xfrm>
            <a:prstGeom prst="line">
              <a:avLst/>
            </a:prstGeom>
            <a:noFill/>
            <a:ln w="9525" cap="flat" cmpd="sng" algn="ctr">
              <a:solidFill>
                <a:srgbClr val="969696"/>
              </a:solidFill>
              <a:prstDash val="solid"/>
              <a:round/>
              <a:headEnd type="none" w="med" len="med"/>
              <a:tailEnd type="none" w="med" len="med"/>
            </a:ln>
            <a:effectLst/>
          </p:spPr>
        </p:cxnSp>
        <p:cxnSp>
          <p:nvCxnSpPr>
            <p:cNvPr id="53" name="Straight Connector 52"/>
            <p:cNvCxnSpPr>
              <a:stCxn id="6" idx="2"/>
              <a:endCxn id="8" idx="3"/>
            </p:cNvCxnSpPr>
            <p:nvPr/>
          </p:nvCxnSpPr>
          <p:spPr bwMode="auto">
            <a:xfrm flipH="1">
              <a:off x="8217031" y="3489529"/>
              <a:ext cx="1996144" cy="681435"/>
            </a:xfrm>
            <a:prstGeom prst="line">
              <a:avLst/>
            </a:prstGeom>
            <a:noFill/>
            <a:ln w="9525" cap="flat" cmpd="sng" algn="ctr">
              <a:solidFill>
                <a:srgbClr val="969696"/>
              </a:solidFill>
              <a:prstDash val="solid"/>
              <a:round/>
              <a:headEnd type="none" w="med" len="med"/>
              <a:tailEnd type="none" w="med" len="med"/>
            </a:ln>
            <a:effectLst/>
          </p:spPr>
        </p:cxnSp>
        <p:cxnSp>
          <p:nvCxnSpPr>
            <p:cNvPr id="55" name="Straight Connector 54"/>
            <p:cNvCxnSpPr>
              <a:stCxn id="9" idx="1"/>
              <a:endCxn id="10" idx="0"/>
            </p:cNvCxnSpPr>
            <p:nvPr/>
          </p:nvCxnSpPr>
          <p:spPr bwMode="auto">
            <a:xfrm flipH="1">
              <a:off x="10213175" y="4170963"/>
              <a:ext cx="620426" cy="1664182"/>
            </a:xfrm>
            <a:prstGeom prst="line">
              <a:avLst/>
            </a:prstGeom>
            <a:noFill/>
            <a:ln w="9525" cap="flat" cmpd="sng" algn="ctr">
              <a:solidFill>
                <a:srgbClr val="969696"/>
              </a:solidFill>
              <a:prstDash val="solid"/>
              <a:round/>
              <a:headEnd type="none" w="med" len="med"/>
              <a:tailEnd type="none" w="med" len="med"/>
            </a:ln>
            <a:effectLst/>
          </p:spPr>
        </p:cxnSp>
        <p:cxnSp>
          <p:nvCxnSpPr>
            <p:cNvPr id="57" name="Straight Connector 56"/>
            <p:cNvCxnSpPr>
              <a:stCxn id="9" idx="1"/>
              <a:endCxn id="4" idx="0"/>
            </p:cNvCxnSpPr>
            <p:nvPr/>
          </p:nvCxnSpPr>
          <p:spPr bwMode="auto">
            <a:xfrm flipH="1">
              <a:off x="8825031" y="4170963"/>
              <a:ext cx="2008570" cy="1660347"/>
            </a:xfrm>
            <a:prstGeom prst="line">
              <a:avLst/>
            </a:prstGeom>
            <a:noFill/>
            <a:ln w="9525" cap="flat" cmpd="sng" algn="ctr">
              <a:solidFill>
                <a:srgbClr val="969696"/>
              </a:solidFill>
              <a:prstDash val="solid"/>
              <a:round/>
              <a:headEnd type="none" w="med" len="med"/>
              <a:tailEnd type="none" w="med" len="med"/>
            </a:ln>
            <a:effectLst/>
          </p:spPr>
        </p:cxnSp>
        <p:cxnSp>
          <p:nvCxnSpPr>
            <p:cNvPr id="59" name="Straight Connector 58"/>
            <p:cNvCxnSpPr>
              <a:stCxn id="9" idx="1"/>
              <a:endCxn id="7" idx="3"/>
            </p:cNvCxnSpPr>
            <p:nvPr/>
          </p:nvCxnSpPr>
          <p:spPr bwMode="auto">
            <a:xfrm flipH="1">
              <a:off x="8217031" y="4170963"/>
              <a:ext cx="2616570" cy="1002653"/>
            </a:xfrm>
            <a:prstGeom prst="line">
              <a:avLst/>
            </a:prstGeom>
            <a:noFill/>
            <a:ln w="9525" cap="flat" cmpd="sng" algn="ctr">
              <a:solidFill>
                <a:srgbClr val="969696"/>
              </a:solidFill>
              <a:prstDash val="solid"/>
              <a:round/>
              <a:headEnd type="none" w="med" len="med"/>
              <a:tailEnd type="none" w="med" len="med"/>
            </a:ln>
            <a:effectLst/>
          </p:spPr>
        </p:cxnSp>
        <p:cxnSp>
          <p:nvCxnSpPr>
            <p:cNvPr id="61" name="Straight Connector 60"/>
            <p:cNvCxnSpPr>
              <a:stCxn id="9" idx="1"/>
              <a:endCxn id="8" idx="3"/>
            </p:cNvCxnSpPr>
            <p:nvPr/>
          </p:nvCxnSpPr>
          <p:spPr bwMode="auto">
            <a:xfrm flipH="1">
              <a:off x="8217031" y="4170963"/>
              <a:ext cx="2616570" cy="1"/>
            </a:xfrm>
            <a:prstGeom prst="line">
              <a:avLst/>
            </a:prstGeom>
            <a:noFill/>
            <a:ln w="9525" cap="flat" cmpd="sng" algn="ctr">
              <a:solidFill>
                <a:srgbClr val="969696"/>
              </a:solidFill>
              <a:prstDash val="solid"/>
              <a:round/>
              <a:headEnd type="none" w="med" len="med"/>
              <a:tailEnd type="none" w="med" len="med"/>
            </a:ln>
            <a:effectLst/>
          </p:spPr>
        </p:cxnSp>
        <p:cxnSp>
          <p:nvCxnSpPr>
            <p:cNvPr id="63" name="Straight Connector 62"/>
            <p:cNvCxnSpPr>
              <a:stCxn id="5" idx="1"/>
              <a:endCxn id="4" idx="0"/>
            </p:cNvCxnSpPr>
            <p:nvPr/>
          </p:nvCxnSpPr>
          <p:spPr bwMode="auto">
            <a:xfrm flipH="1">
              <a:off x="8825031" y="5173616"/>
              <a:ext cx="2008569" cy="657694"/>
            </a:xfrm>
            <a:prstGeom prst="line">
              <a:avLst/>
            </a:prstGeom>
            <a:noFill/>
            <a:ln w="9525" cap="flat" cmpd="sng" algn="ctr">
              <a:solidFill>
                <a:srgbClr val="969696"/>
              </a:solidFill>
              <a:prstDash val="solid"/>
              <a:round/>
              <a:headEnd type="none" w="med" len="med"/>
              <a:tailEnd type="none" w="med" len="med"/>
            </a:ln>
            <a:effectLst/>
          </p:spPr>
        </p:cxnSp>
        <p:cxnSp>
          <p:nvCxnSpPr>
            <p:cNvPr id="65" name="Straight Connector 64"/>
            <p:cNvCxnSpPr>
              <a:stCxn id="5" idx="1"/>
              <a:endCxn id="7" idx="3"/>
            </p:cNvCxnSpPr>
            <p:nvPr/>
          </p:nvCxnSpPr>
          <p:spPr bwMode="auto">
            <a:xfrm flipH="1">
              <a:off x="8217031" y="5173616"/>
              <a:ext cx="2616569" cy="0"/>
            </a:xfrm>
            <a:prstGeom prst="line">
              <a:avLst/>
            </a:prstGeom>
            <a:noFill/>
            <a:ln w="9525" cap="flat" cmpd="sng" algn="ctr">
              <a:solidFill>
                <a:srgbClr val="969696"/>
              </a:solidFill>
              <a:prstDash val="solid"/>
              <a:round/>
              <a:headEnd type="none" w="med" len="med"/>
              <a:tailEnd type="none" w="med" len="med"/>
            </a:ln>
            <a:effectLst/>
          </p:spPr>
        </p:cxnSp>
        <p:cxnSp>
          <p:nvCxnSpPr>
            <p:cNvPr id="67" name="Straight Connector 66"/>
            <p:cNvCxnSpPr>
              <a:stCxn id="5" idx="1"/>
              <a:endCxn id="8" idx="3"/>
            </p:cNvCxnSpPr>
            <p:nvPr/>
          </p:nvCxnSpPr>
          <p:spPr bwMode="auto">
            <a:xfrm flipH="1" flipV="1">
              <a:off x="8217031" y="4170964"/>
              <a:ext cx="2616569" cy="1002652"/>
            </a:xfrm>
            <a:prstGeom prst="line">
              <a:avLst/>
            </a:prstGeom>
            <a:noFill/>
            <a:ln w="9525" cap="flat" cmpd="sng" algn="ctr">
              <a:solidFill>
                <a:srgbClr val="969696"/>
              </a:solidFill>
              <a:prstDash val="solid"/>
              <a:round/>
              <a:headEnd type="none" w="med" len="med"/>
              <a:tailEnd type="none" w="med" len="med"/>
            </a:ln>
            <a:effectLst/>
          </p:spPr>
        </p:cxnSp>
        <p:cxnSp>
          <p:nvCxnSpPr>
            <p:cNvPr id="69" name="Straight Connector 68"/>
            <p:cNvCxnSpPr>
              <a:stCxn id="10" idx="0"/>
              <a:endCxn id="7" idx="3"/>
            </p:cNvCxnSpPr>
            <p:nvPr/>
          </p:nvCxnSpPr>
          <p:spPr bwMode="auto">
            <a:xfrm flipH="1" flipV="1">
              <a:off x="8217031" y="5173616"/>
              <a:ext cx="1996144" cy="661529"/>
            </a:xfrm>
            <a:prstGeom prst="line">
              <a:avLst/>
            </a:prstGeom>
            <a:noFill/>
            <a:ln w="9525" cap="flat" cmpd="sng" algn="ctr">
              <a:solidFill>
                <a:srgbClr val="969696"/>
              </a:solidFill>
              <a:prstDash val="solid"/>
              <a:round/>
              <a:headEnd type="none" w="med" len="med"/>
              <a:tailEnd type="none" w="med" len="med"/>
            </a:ln>
            <a:effectLst/>
          </p:spPr>
        </p:cxnSp>
        <p:cxnSp>
          <p:nvCxnSpPr>
            <p:cNvPr id="71" name="Straight Connector 70"/>
            <p:cNvCxnSpPr>
              <a:stCxn id="10" idx="0"/>
              <a:endCxn id="8" idx="3"/>
            </p:cNvCxnSpPr>
            <p:nvPr/>
          </p:nvCxnSpPr>
          <p:spPr bwMode="auto">
            <a:xfrm flipH="1" flipV="1">
              <a:off x="8217031" y="4170964"/>
              <a:ext cx="1996144" cy="1664181"/>
            </a:xfrm>
            <a:prstGeom prst="line">
              <a:avLst/>
            </a:prstGeom>
            <a:noFill/>
            <a:ln w="9525" cap="flat" cmpd="sng" algn="ctr">
              <a:solidFill>
                <a:srgbClr val="969696"/>
              </a:solidFill>
              <a:prstDash val="solid"/>
              <a:round/>
              <a:headEnd type="none" w="med" len="med"/>
              <a:tailEnd type="none" w="med" len="med"/>
            </a:ln>
            <a:effectLst/>
          </p:spPr>
        </p:cxnSp>
      </p:grpSp>
      <p:sp>
        <p:nvSpPr>
          <p:cNvPr id="74" name="Rectangle 73"/>
          <p:cNvSpPr/>
          <p:nvPr/>
        </p:nvSpPr>
        <p:spPr>
          <a:xfrm>
            <a:off x="7365658" y="6321082"/>
            <a:ext cx="3904611" cy="433939"/>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Entire network has same ledger</a:t>
            </a:r>
            <a:endParaRPr lang="en-US" sz="1599" dirty="0">
              <a:solidFill>
                <a:srgbClr val="2C91E3"/>
              </a:solidFill>
              <a:latin typeface="Segoe UI" panose="020B0502040204020203" pitchFamily="34" charset="0"/>
              <a:cs typeface="Segoe UI" panose="020B0502040204020203" pitchFamily="34" charset="0"/>
            </a:endParaRPr>
          </a:p>
        </p:txBody>
      </p:sp>
      <p:graphicFrame>
        <p:nvGraphicFramePr>
          <p:cNvPr id="76" name="Table 75"/>
          <p:cNvGraphicFramePr>
            <a:graphicFrameLocks noGrp="1"/>
          </p:cNvGraphicFramePr>
          <p:nvPr>
            <p:extLst/>
          </p:nvPr>
        </p:nvGraphicFramePr>
        <p:xfrm>
          <a:off x="859007" y="3321693"/>
          <a:ext cx="4571352" cy="2775066"/>
        </p:xfrm>
        <a:graphic>
          <a:graphicData uri="http://schemas.openxmlformats.org/drawingml/2006/table">
            <a:tbl>
              <a:tblPr firstRow="1" bandRow="1">
                <a:tableStyleId>{073A0DAA-6AF3-43AB-8588-CEC1D06C72B9}</a:tableStyleId>
              </a:tblPr>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tc>
                <a:tc>
                  <a:txBody>
                    <a:body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tc>
                <a:extLst>
                  <a:ext uri="{0D108BD9-81ED-4DB2-BD59-A6C34878D82A}">
                    <a16:rowId xmlns:a16="http://schemas.microsoft.com/office/drawing/2014/main" val="10000"/>
                  </a:ext>
                </a:extLst>
              </a:tr>
              <a:tr h="461750">
                <a:tc>
                  <a:txBody>
                    <a:bodyPr/>
                    <a:lstStyle/>
                    <a:p>
                      <a:r>
                        <a:rPr lang="en-US" sz="1200" dirty="0"/>
                        <a:t>Alex</a:t>
                      </a:r>
                      <a:endParaRPr lang="en-US" sz="1200" dirty="0">
                        <a:solidFill>
                          <a:schemeClr val="tx1"/>
                        </a:solidFill>
                      </a:endParaRPr>
                    </a:p>
                  </a:txBody>
                  <a:tcPr marL="91427" marR="91427" marT="0" marB="0" anchor="ctr"/>
                </a:tc>
                <a:tc>
                  <a:txBody>
                    <a:bodyPr/>
                    <a:lstStyle/>
                    <a:p>
                      <a:r>
                        <a:rPr lang="en-US" sz="1200" dirty="0"/>
                        <a:t>Katie</a:t>
                      </a:r>
                      <a:endParaRPr lang="en-US" sz="1200" dirty="0">
                        <a:solidFill>
                          <a:schemeClr val="tx1"/>
                        </a:solidFill>
                      </a:endParaRPr>
                    </a:p>
                  </a:txBody>
                  <a:tcPr marL="91427" marR="91427" marT="0" marB="0" anchor="ctr"/>
                </a:tc>
                <a:tc>
                  <a:txBody>
                    <a:bodyPr/>
                    <a:lstStyle/>
                    <a:p>
                      <a:r>
                        <a:rPr lang="en-US" sz="1200" dirty="0"/>
                        <a:t>Payment</a:t>
                      </a:r>
                      <a:endParaRPr lang="en-US" sz="1200" dirty="0">
                        <a:solidFill>
                          <a:schemeClr val="tx1"/>
                        </a:solidFill>
                      </a:endParaRPr>
                    </a:p>
                  </a:txBody>
                  <a:tcPr marL="91427" marR="91427" marT="0" marB="0" anchor="ctr"/>
                </a:tc>
                <a:tc>
                  <a:txBody>
                    <a:bodyPr/>
                    <a:lstStyle/>
                    <a:p>
                      <a:r>
                        <a:rPr lang="en-US" sz="1200" dirty="0"/>
                        <a:t>$500</a:t>
                      </a:r>
                      <a:endParaRPr lang="en-US" sz="1200" dirty="0">
                        <a:solidFill>
                          <a:schemeClr val="tx1"/>
                        </a:solidFill>
                      </a:endParaRPr>
                    </a:p>
                  </a:txBody>
                  <a:tcPr marL="91427" marR="91427" marT="0" marB="0" anchor="ctr"/>
                </a:tc>
                <a:extLst>
                  <a:ext uri="{0D108BD9-81ED-4DB2-BD59-A6C34878D82A}">
                    <a16:rowId xmlns:a16="http://schemas.microsoft.com/office/drawing/2014/main" val="10001"/>
                  </a:ext>
                </a:extLst>
              </a:tr>
              <a:tr h="461750">
                <a:tc>
                  <a:txBody>
                    <a:bodyPr/>
                    <a:lstStyle/>
                    <a:p>
                      <a:r>
                        <a:rPr lang="en-US" sz="1200" dirty="0"/>
                        <a:t>Jim</a:t>
                      </a:r>
                      <a:endParaRPr lang="en-US" sz="1200" dirty="0">
                        <a:solidFill>
                          <a:schemeClr val="tx1"/>
                        </a:solidFill>
                      </a:endParaRPr>
                    </a:p>
                  </a:txBody>
                  <a:tcPr marL="91427" marR="91427" marT="0" marB="0" anchor="ctr"/>
                </a:tc>
                <a:tc>
                  <a:txBody>
                    <a:bodyPr/>
                    <a:lstStyle/>
                    <a:p>
                      <a:r>
                        <a:rPr lang="en-US" sz="1200" dirty="0"/>
                        <a:t>Sally</a:t>
                      </a:r>
                      <a:endParaRPr lang="en-US" sz="1200" dirty="0">
                        <a:solidFill>
                          <a:schemeClr val="tx1"/>
                        </a:solidFill>
                      </a:endParaRP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$300</a:t>
                      </a:r>
                    </a:p>
                  </a:txBody>
                  <a:tcPr marL="91427" marR="91427" marT="0" marB="0" anchor="ctr"/>
                </a:tc>
                <a:extLst>
                  <a:ext uri="{0D108BD9-81ED-4DB2-BD59-A6C34878D82A}">
                    <a16:rowId xmlns:a16="http://schemas.microsoft.com/office/drawing/2014/main" val="10002"/>
                  </a:ext>
                </a:extLst>
              </a:tr>
              <a:tr h="461750">
                <a:tc>
                  <a:txBody>
                    <a:bodyPr/>
                    <a:lstStyle/>
                    <a:p>
                      <a:r>
                        <a:rPr lang="en-US" sz="1200" dirty="0">
                          <a:solidFill>
                            <a:schemeClr val="tx1"/>
                          </a:solidFill>
                        </a:rPr>
                        <a:t>Alex</a:t>
                      </a:r>
                    </a:p>
                  </a:txBody>
                  <a:tcPr marL="91427" marR="91427" marT="0" marB="0" anchor="ctr"/>
                </a:tc>
                <a:tc>
                  <a:txBody>
                    <a:bodyPr/>
                    <a:lstStyle/>
                    <a:p>
                      <a:r>
                        <a:rPr lang="en-US" sz="1200" dirty="0">
                          <a:solidFill>
                            <a:schemeClr val="tx1"/>
                          </a:solidFill>
                        </a:rPr>
                        <a:t>Garth</a:t>
                      </a:r>
                    </a:p>
                  </a:txBody>
                  <a:tcPr marL="91427" marR="91427" marT="0" marB="0" anchor="ctr"/>
                </a:tc>
                <a:tc>
                  <a:txBody>
                    <a:bodyPr/>
                    <a:lstStyle/>
                    <a:p>
                      <a:r>
                        <a:rPr lang="en-US" sz="1200" dirty="0">
                          <a:solidFill>
                            <a:schemeClr val="tx1"/>
                          </a:solidFill>
                        </a:rPr>
                        <a:t>Asset</a:t>
                      </a:r>
                    </a:p>
                  </a:txBody>
                  <a:tcPr marL="91427" marR="91427" marT="0" marB="0" anchor="ctr"/>
                </a:tc>
                <a:tc>
                  <a:txBody>
                    <a:bodyPr/>
                    <a:lstStyle/>
                    <a:p>
                      <a:r>
                        <a:rPr lang="en-US" sz="1200" dirty="0">
                          <a:solidFill>
                            <a:schemeClr val="tx1"/>
                          </a:solidFill>
                        </a:rPr>
                        <a:t>Car </a:t>
                      </a:r>
                    </a:p>
                  </a:txBody>
                  <a:tcPr marL="91427" marR="91427" marT="0" marB="0" anchor="ctr"/>
                </a:tc>
                <a:extLst>
                  <a:ext uri="{0D108BD9-81ED-4DB2-BD59-A6C34878D82A}">
                    <a16:rowId xmlns:a16="http://schemas.microsoft.com/office/drawing/2014/main" val="10003"/>
                  </a:ext>
                </a:extLst>
              </a:tr>
              <a:tr h="461750">
                <a:tc>
                  <a:txBody>
                    <a:bodyPr/>
                    <a:lstStyle/>
                    <a:p>
                      <a:r>
                        <a:rPr lang="en-US" sz="1200" dirty="0">
                          <a:solidFill>
                            <a:schemeClr val="tx1"/>
                          </a:solidFill>
                        </a:rPr>
                        <a:t>Katie</a:t>
                      </a:r>
                    </a:p>
                  </a:txBody>
                  <a:tcPr marL="91427" marR="91427" marT="0" marB="0" anchor="ctr"/>
                </a:tc>
                <a:tc>
                  <a:txBody>
                    <a:bodyPr/>
                    <a:lstStyle/>
                    <a:p>
                      <a:r>
                        <a:rPr lang="en-US" sz="1200" dirty="0">
                          <a:solidFill>
                            <a:schemeClr val="tx1"/>
                          </a:solidFill>
                        </a:rPr>
                        <a:t>Tony</a:t>
                      </a: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$100</a:t>
                      </a:r>
                    </a:p>
                  </a:txBody>
                  <a:tcPr marL="91427" marR="91427" marT="0" marB="0" anchor="ctr"/>
                </a:tc>
                <a:extLst>
                  <a:ext uri="{0D108BD9-81ED-4DB2-BD59-A6C34878D82A}">
                    <a16:rowId xmlns:a16="http://schemas.microsoft.com/office/drawing/2014/main" val="10004"/>
                  </a:ext>
                </a:extLst>
              </a:tr>
              <a:tr h="466316">
                <a:tc>
                  <a:txBody>
                    <a:bodyPr/>
                    <a:lstStyle/>
                    <a:p>
                      <a:r>
                        <a:rPr lang="en-US" sz="1200" dirty="0">
                          <a:solidFill>
                            <a:schemeClr val="tx1"/>
                          </a:solidFill>
                        </a:rPr>
                        <a:t>Molly</a:t>
                      </a:r>
                    </a:p>
                  </a:txBody>
                  <a:tcPr marL="91427" marR="91427" marT="0" marB="0" anchor="ctr"/>
                </a:tc>
                <a:tc>
                  <a:txBody>
                    <a:bodyPr/>
                    <a:lstStyle/>
                    <a:p>
                      <a:r>
                        <a:rPr lang="en-US" sz="1200" dirty="0">
                          <a:solidFill>
                            <a:schemeClr val="tx1"/>
                          </a:solidFill>
                        </a:rPr>
                        <a:t>Paula</a:t>
                      </a:r>
                    </a:p>
                  </a:txBody>
                  <a:tcPr marL="91427" marR="91427" marT="0" marB="0" anchor="ctr"/>
                </a:tc>
                <a:tc>
                  <a:txBody>
                    <a:bodyPr/>
                    <a:lstStyle/>
                    <a:p>
                      <a:r>
                        <a:rPr lang="en-US" sz="1200" dirty="0">
                          <a:solidFill>
                            <a:schemeClr val="tx1"/>
                          </a:solidFill>
                        </a:rPr>
                        <a:t>Message</a:t>
                      </a:r>
                    </a:p>
                  </a:txBody>
                  <a:tcPr marL="91427" marR="91427" marT="0" marB="0" anchor="ctr"/>
                </a:tc>
                <a:tc>
                  <a:txBody>
                    <a:bodyPr/>
                    <a:lstStyle/>
                    <a:p>
                      <a:r>
                        <a:rPr lang="en-US" sz="1200" dirty="0">
                          <a:solidFill>
                            <a:schemeClr val="tx1"/>
                          </a:solidFill>
                        </a:rPr>
                        <a:t>I love you</a:t>
                      </a:r>
                    </a:p>
                  </a:txBody>
                  <a:tcPr marL="91427" marR="91427" marT="0" marB="0" anchor="ctr"/>
                </a:tc>
                <a:extLst>
                  <a:ext uri="{0D108BD9-81ED-4DB2-BD59-A6C34878D82A}">
                    <a16:rowId xmlns:a16="http://schemas.microsoft.com/office/drawing/2014/main" val="10005"/>
                  </a:ext>
                </a:extLst>
              </a:tr>
            </a:tbl>
          </a:graphicData>
        </a:graphic>
      </p:graphicFrame>
      <p:sp>
        <p:nvSpPr>
          <p:cNvPr id="79" name="Rectangle 78"/>
          <p:cNvSpPr/>
          <p:nvPr/>
        </p:nvSpPr>
        <p:spPr>
          <a:xfrm>
            <a:off x="1475293" y="6278558"/>
            <a:ext cx="277766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Example ledger</a:t>
            </a:r>
            <a:endParaRPr lang="en-US" sz="1599" dirty="0">
              <a:solidFill>
                <a:srgbClr val="2C91E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720409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Diagram 106"/>
          <p:cNvGraphicFramePr/>
          <p:nvPr>
            <p:extLst/>
          </p:nvPr>
        </p:nvGraphicFramePr>
        <p:xfrm>
          <a:off x="7919137" y="1954747"/>
          <a:ext cx="5066156" cy="2862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8" name="Diagram 107"/>
          <p:cNvGraphicFramePr/>
          <p:nvPr>
            <p:extLst/>
          </p:nvPr>
        </p:nvGraphicFramePr>
        <p:xfrm>
          <a:off x="3721865" y="1938682"/>
          <a:ext cx="4460900" cy="30659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9" name="Rectangle 108"/>
          <p:cNvSpPr/>
          <p:nvPr/>
        </p:nvSpPr>
        <p:spPr>
          <a:xfrm>
            <a:off x="1583600" y="1287014"/>
            <a:ext cx="1393185"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Public</a:t>
            </a:r>
          </a:p>
        </p:txBody>
      </p:sp>
      <p:sp>
        <p:nvSpPr>
          <p:cNvPr id="110" name="Rectangle 109"/>
          <p:cNvSpPr/>
          <p:nvPr/>
        </p:nvSpPr>
        <p:spPr>
          <a:xfrm>
            <a:off x="9047634" y="1302995"/>
            <a:ext cx="2690087" cy="841328"/>
          </a:xfrm>
          <a:prstGeom prst="rect">
            <a:avLst/>
          </a:prstGeom>
        </p:spPr>
        <p:txBody>
          <a:bodyPr wrap="square" lIns="243770" tIns="121886" rIns="243770" bIns="121886" anchor="t">
            <a:spAutoFit/>
          </a:bodyPr>
          <a:lstStyle/>
          <a:p>
            <a:pPr marL="0" lvl="1" algn="ctr"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Consortium</a:t>
            </a:r>
            <a:r>
              <a:rPr lang="en-US" sz="2400" kern="0" dirty="0">
                <a:solidFill>
                  <a:srgbClr val="000000"/>
                </a:solidFill>
                <a:latin typeface="Segoe UI Light" panose="020B0502040204020203" pitchFamily="34" charset="0"/>
                <a:cs typeface="Segoe UI Light" panose="020B0502040204020203" pitchFamily="34" charset="0"/>
              </a:rPr>
              <a:t>  </a:t>
            </a:r>
          </a:p>
          <a:p>
            <a:pPr marL="0" lvl="1" algn="ctr" defTabSz="1243193">
              <a:defRPr/>
            </a:pPr>
            <a:endParaRPr lang="en-US" sz="1632" kern="0" dirty="0">
              <a:solidFill>
                <a:srgbClr val="000000"/>
              </a:solidFill>
              <a:latin typeface="Segoe UI Light" panose="020B0502040204020203" pitchFamily="34" charset="0"/>
              <a:cs typeface="Segoe UI Light" panose="020B0502040204020203" pitchFamily="34" charset="0"/>
            </a:endParaRPr>
          </a:p>
        </p:txBody>
      </p:sp>
      <p:sp>
        <p:nvSpPr>
          <p:cNvPr id="111" name="Rectangle 110"/>
          <p:cNvSpPr/>
          <p:nvPr/>
        </p:nvSpPr>
        <p:spPr>
          <a:xfrm>
            <a:off x="5184670" y="1302997"/>
            <a:ext cx="1806014"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Private </a:t>
            </a:r>
          </a:p>
        </p:txBody>
      </p:sp>
      <p:cxnSp>
        <p:nvCxnSpPr>
          <p:cNvPr id="112" name="Straight Connector 111"/>
          <p:cNvCxnSpPr/>
          <p:nvPr/>
        </p:nvCxnSpPr>
        <p:spPr>
          <a:xfrm flipH="1">
            <a:off x="3687101" y="1922676"/>
            <a:ext cx="44361"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cxnSp>
        <p:nvCxnSpPr>
          <p:cNvPr id="113" name="Straight Connector 112"/>
          <p:cNvCxnSpPr/>
          <p:nvPr/>
        </p:nvCxnSpPr>
        <p:spPr>
          <a:xfrm>
            <a:off x="8115031" y="1976249"/>
            <a:ext cx="0"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sp>
        <p:nvSpPr>
          <p:cNvPr id="114" name="TextBox 113"/>
          <p:cNvSpPr txBox="1"/>
          <p:nvPr/>
        </p:nvSpPr>
        <p:spPr>
          <a:xfrm>
            <a:off x="343074" y="5004606"/>
            <a:ext cx="3424222" cy="1118805"/>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Many, unknown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Consensus by Proof of Work</a:t>
            </a:r>
          </a:p>
        </p:txBody>
      </p:sp>
      <p:sp>
        <p:nvSpPr>
          <p:cNvPr id="115" name="TextBox 114"/>
          <p:cNvSpPr txBox="1"/>
          <p:nvPr/>
        </p:nvSpPr>
        <p:spPr>
          <a:xfrm>
            <a:off x="3858825" y="5004603"/>
            <a:ext cx="4232409" cy="1096967"/>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one organization</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 permissions centralized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sp>
        <p:nvSpPr>
          <p:cNvPr id="116" name="TextBox 115"/>
          <p:cNvSpPr txBox="1"/>
          <p:nvPr/>
        </p:nvSpPr>
        <p:spPr>
          <a:xfrm>
            <a:off x="8182765" y="5064742"/>
            <a:ext cx="3878518" cy="1631122"/>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multiple organizations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require consensus of several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graphicFrame>
        <p:nvGraphicFramePr>
          <p:cNvPr id="117" name="Diagram 116"/>
          <p:cNvGraphicFramePr/>
          <p:nvPr>
            <p:extLst/>
          </p:nvPr>
        </p:nvGraphicFramePr>
        <p:xfrm>
          <a:off x="-248214" y="1974699"/>
          <a:ext cx="4736455" cy="298393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0" name="Rectangle 119"/>
          <p:cNvSpPr/>
          <p:nvPr/>
        </p:nvSpPr>
        <p:spPr>
          <a:xfrm>
            <a:off x="39739" y="6632778"/>
            <a:ext cx="8043704" cy="307625"/>
          </a:xfrm>
          <a:prstGeom prst="rect">
            <a:avLst/>
          </a:prstGeom>
        </p:spPr>
        <p:txBody>
          <a:bodyPr wrap="square">
            <a:spAutoFit/>
          </a:bodyPr>
          <a:lstStyle/>
          <a:p>
            <a:pPr defTabSz="621716">
              <a:defRPr/>
            </a:pPr>
            <a:r>
              <a:rPr lang="en-US" sz="1360" b="1" dirty="0">
                <a:solidFill>
                  <a:srgbClr val="000000">
                    <a:lumMod val="75000"/>
                    <a:lumOff val="25000"/>
                  </a:srgbClr>
                </a:solidFill>
                <a:latin typeface="Segoe UI"/>
              </a:rPr>
              <a:t>Source: </a:t>
            </a:r>
            <a:r>
              <a:rPr lang="en-US" sz="1360" dirty="0">
                <a:solidFill>
                  <a:srgbClr val="000000">
                    <a:lumMod val="75000"/>
                    <a:lumOff val="25000"/>
                  </a:srgbClr>
                </a:solidFill>
                <a:latin typeface="Segoe UI"/>
              </a:rPr>
              <a:t>Ethereum blog by Vitalik Buterin </a:t>
            </a:r>
            <a:r>
              <a:rPr lang="en-US" sz="1360" dirty="0">
                <a:solidFill>
                  <a:srgbClr val="000000">
                    <a:lumMod val="75000"/>
                    <a:lumOff val="25000"/>
                  </a:srgbClr>
                </a:solidFill>
                <a:latin typeface="Segoe UI"/>
                <a:hlinkClick r:id="rId18"/>
              </a:rPr>
              <a:t>https://blog.ethereum.org/author/vitalik-buterin/</a:t>
            </a:r>
            <a:r>
              <a:rPr lang="en-US" sz="1360" dirty="0">
                <a:solidFill>
                  <a:srgbClr val="000000">
                    <a:lumMod val="75000"/>
                    <a:lumOff val="25000"/>
                  </a:srgbClr>
                </a:solidFill>
                <a:latin typeface="Segoe UI"/>
              </a:rPr>
              <a:t> </a:t>
            </a:r>
          </a:p>
        </p:txBody>
      </p:sp>
      <p:sp>
        <p:nvSpPr>
          <p:cNvPr id="1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488" dirty="0">
                <a:solidFill>
                  <a:prstClr val="white">
                    <a:lumMod val="50000"/>
                  </a:prstClr>
                </a:solidFill>
                <a:latin typeface="Segoe UI Light"/>
              </a:rPr>
              <a:t>Blockchain | </a:t>
            </a:r>
            <a:r>
              <a:rPr lang="en-US" sz="4488" dirty="0">
                <a:solidFill>
                  <a:srgbClr val="0072C6"/>
                </a:solidFill>
                <a:latin typeface="Segoe UI Light"/>
              </a:rPr>
              <a:t>Network Types</a:t>
            </a:r>
          </a:p>
        </p:txBody>
      </p:sp>
    </p:spTree>
    <p:extLst>
      <p:ext uri="{BB962C8B-B14F-4D97-AF65-F5344CB8AC3E}">
        <p14:creationId xmlns:p14="http://schemas.microsoft.com/office/powerpoint/2010/main" val="21386558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045638" y="2915391"/>
            <a:ext cx="9166732" cy="3683993"/>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7" name="Rectangle 26"/>
          <p:cNvSpPr/>
          <p:nvPr/>
        </p:nvSpPr>
        <p:spPr>
          <a:xfrm>
            <a:off x="3048979" y="1633206"/>
            <a:ext cx="9166732" cy="1076410"/>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Multiple Chain Types</a:t>
            </a:r>
          </a:p>
        </p:txBody>
      </p:sp>
      <p:pic>
        <p:nvPicPr>
          <p:cNvPr id="15" name="Picture 14"/>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981806" y="1773841"/>
            <a:ext cx="1714886" cy="717448"/>
          </a:xfrm>
          <a:prstGeom prst="rect">
            <a:avLst/>
          </a:prstGeom>
        </p:spPr>
      </p:pic>
      <p:pic>
        <p:nvPicPr>
          <p:cNvPr id="16" name="Picture 1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7648" y="2915390"/>
            <a:ext cx="4331898" cy="1011267"/>
          </a:xfrm>
          <a:prstGeom prst="rect">
            <a:avLst/>
          </a:prstGeom>
        </p:spPr>
      </p:pic>
      <p:pic>
        <p:nvPicPr>
          <p:cNvPr id="20" name="Picture 19"/>
          <p:cNvPicPr>
            <a:picLocks noChangeAspect="1"/>
          </p:cNvPicPr>
          <p:nvPr/>
        </p:nvPicPr>
        <p:blipFill>
          <a:blip r:embed="rId5">
            <a:clrChange>
              <a:clrFrom>
                <a:srgbClr val="FDFDFD"/>
              </a:clrFrom>
              <a:clrTo>
                <a:srgbClr val="FDFDFD">
                  <a:alpha val="0"/>
                </a:srgbClr>
              </a:clrTo>
            </a:clrChange>
          </a:blip>
          <a:stretch>
            <a:fillRect/>
          </a:stretch>
        </p:blipFill>
        <p:spPr>
          <a:xfrm>
            <a:off x="6605943" y="1713626"/>
            <a:ext cx="2130547" cy="805621"/>
          </a:xfrm>
          <a:prstGeom prst="rect">
            <a:avLst/>
          </a:prstGeom>
        </p:spPr>
      </p:pic>
      <p:pic>
        <p:nvPicPr>
          <p:cNvPr id="22" name="Picture 21"/>
          <p:cNvPicPr>
            <a:picLocks noChangeAspect="1"/>
          </p:cNvPicPr>
          <p:nvPr/>
        </p:nvPicPr>
        <p:blipFill>
          <a:blip r:embed="rId6"/>
          <a:stretch>
            <a:fillRect/>
          </a:stretch>
        </p:blipFill>
        <p:spPr>
          <a:xfrm>
            <a:off x="6963368" y="5563615"/>
            <a:ext cx="1554306" cy="536689"/>
          </a:xfrm>
          <a:prstGeom prst="rect">
            <a:avLst/>
          </a:prstGeom>
        </p:spPr>
      </p:pic>
      <p:pic>
        <p:nvPicPr>
          <p:cNvPr id="23" name="Picture 22"/>
          <p:cNvPicPr>
            <a:picLocks noChangeAspect="1"/>
          </p:cNvPicPr>
          <p:nvPr/>
        </p:nvPicPr>
        <p:blipFill>
          <a:blip r:embed="rId7"/>
          <a:stretch>
            <a:fillRect/>
          </a:stretch>
        </p:blipFill>
        <p:spPr>
          <a:xfrm>
            <a:off x="3545459" y="1821916"/>
            <a:ext cx="1895352" cy="56439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7359" y="5436450"/>
            <a:ext cx="753090" cy="920648"/>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4887" y="4989577"/>
            <a:ext cx="1942924" cy="446872"/>
          </a:xfrm>
          <a:prstGeom prst="rect">
            <a:avLst/>
          </a:prstGeom>
        </p:spPr>
      </p:pic>
      <p:sp>
        <p:nvSpPr>
          <p:cNvPr id="4" name="Rectangle 3"/>
          <p:cNvSpPr/>
          <p:nvPr/>
        </p:nvSpPr>
        <p:spPr>
          <a:xfrm>
            <a:off x="423694" y="1633206"/>
            <a:ext cx="2625286" cy="1076410"/>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Blockchains</a:t>
            </a:r>
          </a:p>
        </p:txBody>
      </p:sp>
      <p:sp>
        <p:nvSpPr>
          <p:cNvPr id="34" name="Rectangle 33"/>
          <p:cNvSpPr/>
          <p:nvPr/>
        </p:nvSpPr>
        <p:spPr>
          <a:xfrm>
            <a:off x="423694" y="2960620"/>
            <a:ext cx="2625286" cy="955483"/>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Alternative blockchains (</a:t>
            </a:r>
            <a:r>
              <a:rPr lang="en-US" sz="2040" i="1" dirty="0">
                <a:latin typeface="+mj-lt"/>
              </a:rPr>
              <a:t>altchains</a:t>
            </a:r>
            <a:r>
              <a:rPr lang="en-US" sz="2040" dirty="0">
                <a:latin typeface="+mj-lt"/>
              </a:rPr>
              <a:t>)</a:t>
            </a:r>
          </a:p>
        </p:txBody>
      </p:sp>
      <p:grpSp>
        <p:nvGrpSpPr>
          <p:cNvPr id="3" name="Group 2"/>
          <p:cNvGrpSpPr/>
          <p:nvPr/>
        </p:nvGrpSpPr>
        <p:grpSpPr>
          <a:xfrm>
            <a:off x="5454752" y="3176053"/>
            <a:ext cx="1151191" cy="1461555"/>
            <a:chOff x="5811900" y="3437326"/>
            <a:chExt cx="1128721" cy="1433027"/>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1900" y="3437326"/>
              <a:ext cx="1128721" cy="1047758"/>
            </a:xfrm>
            <a:prstGeom prst="rect">
              <a:avLst/>
            </a:prstGeom>
          </p:spPr>
        </p:pic>
        <p:sp>
          <p:nvSpPr>
            <p:cNvPr id="35" name="TextBox 34"/>
            <p:cNvSpPr txBox="1"/>
            <p:nvPr/>
          </p:nvSpPr>
          <p:spPr>
            <a:xfrm>
              <a:off x="5811901" y="4440277"/>
              <a:ext cx="1128720" cy="430076"/>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(Decentralized </a:t>
              </a:r>
            </a:p>
            <a:p>
              <a:pPr algn="ctr"/>
              <a:r>
                <a:rPr lang="en-US" sz="1632" dirty="0">
                  <a:latin typeface="Segoe UI" pitchFamily="34" charset="0"/>
                  <a:ea typeface="Segoe UI" pitchFamily="34" charset="0"/>
                  <a:cs typeface="Segoe UI" pitchFamily="34" charset="0"/>
                </a:rPr>
                <a:t>Transport)</a:t>
              </a:r>
            </a:p>
          </p:txBody>
        </p:sp>
      </p:grpSp>
      <p:sp>
        <p:nvSpPr>
          <p:cNvPr id="36" name="TextBox 35"/>
          <p:cNvSpPr txBox="1"/>
          <p:nvPr/>
        </p:nvSpPr>
        <p:spPr>
          <a:xfrm>
            <a:off x="3894741" y="222737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(cryptocurrency)</a:t>
            </a:r>
          </a:p>
        </p:txBody>
      </p:sp>
      <p:sp>
        <p:nvSpPr>
          <p:cNvPr id="37" name="TextBox 36"/>
          <p:cNvSpPr txBox="1"/>
          <p:nvPr/>
        </p:nvSpPr>
        <p:spPr>
          <a:xfrm>
            <a:off x="7179570" y="2253951"/>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sp>
        <p:nvSpPr>
          <p:cNvPr id="38" name="TextBox 37"/>
          <p:cNvSpPr txBox="1"/>
          <p:nvPr/>
        </p:nvSpPr>
        <p:spPr>
          <a:xfrm>
            <a:off x="9562411" y="3488019"/>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grpSp>
        <p:nvGrpSpPr>
          <p:cNvPr id="7" name="Group 6"/>
          <p:cNvGrpSpPr/>
          <p:nvPr/>
        </p:nvGrpSpPr>
        <p:grpSpPr>
          <a:xfrm>
            <a:off x="10499576" y="4183452"/>
            <a:ext cx="1348806" cy="965483"/>
            <a:chOff x="9181688" y="4104012"/>
            <a:chExt cx="1322479" cy="946638"/>
          </a:xfrm>
        </p:grpSpPr>
        <p:pic>
          <p:nvPicPr>
            <p:cNvPr id="19" name="Picture 18"/>
            <p:cNvPicPr>
              <a:picLocks noChangeAspect="1"/>
            </p:cNvPicPr>
            <p:nvPr/>
          </p:nvPicPr>
          <p:blipFill>
            <a:blip r:embed="rId11"/>
            <a:stretch>
              <a:fillRect/>
            </a:stretch>
          </p:blipFill>
          <p:spPr>
            <a:xfrm>
              <a:off x="9181688" y="4104012"/>
              <a:ext cx="1322479" cy="692640"/>
            </a:xfrm>
            <a:prstGeom prst="rect">
              <a:avLst/>
            </a:prstGeom>
          </p:spPr>
        </p:pic>
        <p:sp>
          <p:nvSpPr>
            <p:cNvPr id="39" name="TextBox 38"/>
            <p:cNvSpPr txBox="1"/>
            <p:nvPr/>
          </p:nvSpPr>
          <p:spPr>
            <a:xfrm>
              <a:off x="9181688" y="4646017"/>
              <a:ext cx="1133190" cy="404633"/>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(FSI </a:t>
              </a:r>
              <a:r>
                <a:rPr lang="en-US" sz="1632" dirty="0"/>
                <a:t>consortium</a:t>
              </a:r>
              <a:r>
                <a:rPr lang="en-US" sz="1632" dirty="0">
                  <a:latin typeface="Segoe UI" pitchFamily="34" charset="0"/>
                  <a:ea typeface="Segoe UI" pitchFamily="34" charset="0"/>
                  <a:cs typeface="Segoe UI" pitchFamily="34" charset="0"/>
                </a:rPr>
                <a:t>)</a:t>
              </a:r>
            </a:p>
          </p:txBody>
        </p:sp>
      </p:grpSp>
      <p:sp>
        <p:nvSpPr>
          <p:cNvPr id="40" name="TextBox 39"/>
          <p:cNvSpPr txBox="1"/>
          <p:nvPr/>
        </p:nvSpPr>
        <p:spPr>
          <a:xfrm>
            <a:off x="3648595" y="5382843"/>
            <a:ext cx="1569216" cy="650560"/>
          </a:xfrm>
          <a:prstGeom prst="rect">
            <a:avLst/>
          </a:prstGeom>
        </p:spPr>
        <p:txBody>
          <a:bodyPr vert="horz" wrap="none" lIns="93260" tIns="93260" rIns="93260" bIns="93260" rtlCol="0" anchor="t">
            <a:noAutofit/>
          </a:bodyPr>
          <a:lstStyle/>
          <a:p>
            <a:pPr algn="ctr"/>
            <a:r>
              <a:rPr lang="en-US" sz="1632" dirty="0"/>
              <a:t>open platform for </a:t>
            </a:r>
          </a:p>
          <a:p>
            <a:pPr algn="ctr"/>
            <a:r>
              <a:rPr lang="en-US" sz="1632" dirty="0"/>
              <a:t>developers and devops </a:t>
            </a:r>
          </a:p>
          <a:p>
            <a:pPr algn="ctr"/>
            <a:r>
              <a:rPr lang="en-US" sz="1632" dirty="0"/>
              <a:t>to build blockchain apps</a:t>
            </a:r>
            <a:endParaRPr lang="en-US" sz="1632" dirty="0">
              <a:latin typeface="Segoe UI" pitchFamily="34" charset="0"/>
              <a:ea typeface="Segoe UI" pitchFamily="34" charset="0"/>
              <a:cs typeface="Segoe UI" pitchFamily="34" charset="0"/>
            </a:endParaRPr>
          </a:p>
        </p:txBody>
      </p:sp>
      <p:sp>
        <p:nvSpPr>
          <p:cNvPr id="41" name="TextBox 40"/>
          <p:cNvSpPr txBox="1"/>
          <p:nvPr/>
        </p:nvSpPr>
        <p:spPr>
          <a:xfrm>
            <a:off x="7183918" y="5987717"/>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banking industry collaborative</a:t>
            </a:r>
            <a:r>
              <a:rPr lang="en-US" sz="1632" dirty="0">
                <a:latin typeface="Segoe UI" pitchFamily="34" charset="0"/>
                <a:ea typeface="Segoe UI" pitchFamily="34" charset="0"/>
                <a:cs typeface="Segoe UI" pitchFamily="34" charset="0"/>
              </a:rPr>
              <a:t>)</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533" y="3184179"/>
            <a:ext cx="1737830" cy="910623"/>
          </a:xfrm>
          <a:prstGeom prst="rect">
            <a:avLst/>
          </a:prstGeom>
        </p:spPr>
      </p:pic>
      <p:sp>
        <p:nvSpPr>
          <p:cNvPr id="43" name="TextBox 42"/>
          <p:cNvSpPr txBox="1"/>
          <p:nvPr/>
        </p:nvSpPr>
        <p:spPr>
          <a:xfrm>
            <a:off x="3689414" y="407895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(Social News </a:t>
            </a:r>
          </a:p>
          <a:p>
            <a:pPr algn="ctr"/>
            <a:r>
              <a:rPr lang="en-US" sz="1632" dirty="0">
                <a:latin typeface="Segoe UI" pitchFamily="34" charset="0"/>
                <a:ea typeface="Segoe UI" pitchFamily="34" charset="0"/>
                <a:cs typeface="Segoe UI" pitchFamily="34" charset="0"/>
              </a:rPr>
              <a:t>Blockchain DB)</a:t>
            </a:r>
          </a:p>
        </p:txBody>
      </p:sp>
      <p:pic>
        <p:nvPicPr>
          <p:cNvPr id="5" name="Picture 4"/>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4795" y="5325255"/>
            <a:ext cx="2141229" cy="1311202"/>
          </a:xfrm>
          <a:prstGeom prst="rect">
            <a:avLst/>
          </a:prstGeom>
        </p:spPr>
      </p:pic>
      <p:grpSp>
        <p:nvGrpSpPr>
          <p:cNvPr id="29" name="Group 28"/>
          <p:cNvGrpSpPr/>
          <p:nvPr/>
        </p:nvGrpSpPr>
        <p:grpSpPr>
          <a:xfrm>
            <a:off x="8004938" y="4078954"/>
            <a:ext cx="1424332" cy="1069981"/>
            <a:chOff x="5487570" y="2923230"/>
            <a:chExt cx="1050398" cy="866759"/>
          </a:xfrm>
        </p:grpSpPr>
        <p:sp>
          <p:nvSpPr>
            <p:cNvPr id="30" name="TextBox 29"/>
            <p:cNvSpPr txBox="1"/>
            <p:nvPr/>
          </p:nvSpPr>
          <p:spPr>
            <a:xfrm>
              <a:off x="5691428" y="3467432"/>
              <a:ext cx="846540" cy="322557"/>
            </a:xfrm>
            <a:prstGeom prst="rect">
              <a:avLst/>
            </a:prstGeom>
          </p:spPr>
          <p:txBody>
            <a:bodyPr vert="horz" wrap="none" lIns="69945" tIns="69945" rIns="69945" bIns="69945" rtlCol="0" anchor="t">
              <a:noAutofit/>
            </a:bodyPr>
            <a:lstStyle/>
            <a:p>
              <a:pPr algn="ctr" defTabSz="699447"/>
              <a:r>
                <a:rPr lang="en-US" sz="1632" dirty="0">
                  <a:latin typeface="Segoe UI" pitchFamily="34" charset="0"/>
                  <a:ea typeface="Segoe UI" pitchFamily="34" charset="0"/>
                  <a:cs typeface="Segoe UI" pitchFamily="34" charset="0"/>
                </a:rPr>
                <a:t>(IBM Open Blockchain )</a:t>
              </a:r>
            </a:p>
          </p:txBody>
        </p:sp>
        <p:pic>
          <p:nvPicPr>
            <p:cNvPr id="31" name="Picture 30"/>
            <p:cNvPicPr>
              <a:picLocks noChangeAspect="1"/>
            </p:cNvPicPr>
            <p:nvPr/>
          </p:nvPicPr>
          <p:blipFill>
            <a:blip r:embed="rId14">
              <a:clrChange>
                <a:clrFrom>
                  <a:srgbClr val="E3E7E8"/>
                </a:clrFrom>
                <a:clrTo>
                  <a:srgbClr val="E3E7E8">
                    <a:alpha val="0"/>
                  </a:srgbClr>
                </a:clrTo>
              </a:clrChange>
            </a:blip>
            <a:stretch>
              <a:fillRect/>
            </a:stretch>
          </p:blipFill>
          <p:spPr>
            <a:xfrm>
              <a:off x="5487570" y="2923230"/>
              <a:ext cx="1050398" cy="595226"/>
            </a:xfrm>
            <a:prstGeom prst="rect">
              <a:avLst/>
            </a:prstGeom>
          </p:spPr>
        </p:pic>
      </p:grpSp>
      <p:cxnSp>
        <p:nvCxnSpPr>
          <p:cNvPr id="32" name="Connector: Elbow 31"/>
          <p:cNvCxnSpPr>
            <a:stCxn id="31" idx="3"/>
            <a:endCxn id="16" idx="2"/>
          </p:cNvCxnSpPr>
          <p:nvPr/>
        </p:nvCxnSpPr>
        <p:spPr>
          <a:xfrm flipV="1">
            <a:off x="9429269" y="3926658"/>
            <a:ext cx="484328" cy="519689"/>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1027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Potential </a:t>
            </a:r>
            <a:r>
              <a:rPr lang="en-US" sz="4488" dirty="0">
                <a:solidFill>
                  <a:srgbClr val="0072C6"/>
                </a:solidFill>
              </a:rPr>
              <a:t>Benefits </a:t>
            </a:r>
            <a:r>
              <a:rPr lang="en-US" sz="4488" dirty="0">
                <a:solidFill>
                  <a:schemeClr val="bg1">
                    <a:lumMod val="50000"/>
                  </a:schemeClr>
                </a:solidFill>
              </a:rPr>
              <a:t>of Blockchain </a:t>
            </a:r>
            <a:endParaRPr lang="en-US" sz="4488" dirty="0">
              <a:solidFill>
                <a:srgbClr val="0072C6"/>
              </a:solidFill>
            </a:endParaRPr>
          </a:p>
        </p:txBody>
      </p:sp>
      <p:sp>
        <p:nvSpPr>
          <p:cNvPr id="6" name="Text Placeholder 3"/>
          <p:cNvSpPr txBox="1">
            <a:spLocks/>
          </p:cNvSpPr>
          <p:nvPr/>
        </p:nvSpPr>
        <p:spPr>
          <a:xfrm>
            <a:off x="378665" y="1358130"/>
            <a:ext cx="11682618" cy="5209948"/>
          </a:xfrm>
          <a:prstGeom prst="rect">
            <a:avLst/>
          </a:prstGeom>
          <a:noFill/>
        </p:spPr>
        <p:txBody>
          <a:bodyPr vert="horz" lIns="186521" tIns="139891" rIns="93260" bIns="46630" rtlCol="0">
            <a:normAutofit/>
          </a:bodyPr>
          <a:lstStyle>
            <a:lvl1pPr marL="285750"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1pPr>
            <a:lvl2pPr marL="5699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2pPr>
            <a:lvl3pPr marL="8588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3pPr>
            <a:lvl4pPr marL="11414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4pPr>
            <a:lvl5pPr marL="14303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5pPr>
          </a:lstStyle>
          <a:p>
            <a:pPr marL="291436" lvl="1" indent="-291436" defTabSz="932597">
              <a:defRPr/>
            </a:pPr>
            <a:r>
              <a:rPr lang="en-US" sz="2856" b="1" dirty="0">
                <a:solidFill>
                  <a:srgbClr val="000000"/>
                </a:solidFill>
              </a:rPr>
              <a:t>Eliminates Intermediaries</a:t>
            </a:r>
            <a:r>
              <a:rPr lang="en-US" sz="2856" dirty="0">
                <a:solidFill>
                  <a:srgbClr val="000000"/>
                </a:solidFill>
              </a:rPr>
              <a:t> increasing efficiency and speed</a:t>
            </a:r>
          </a:p>
          <a:p>
            <a:pPr marL="291436" lvl="1" indent="-291436" defTabSz="932597">
              <a:defRPr/>
            </a:pPr>
            <a:endParaRPr lang="en-US" sz="2856" dirty="0">
              <a:solidFill>
                <a:srgbClr val="000000"/>
              </a:solidFill>
            </a:endParaRPr>
          </a:p>
          <a:p>
            <a:pPr marL="291436" lvl="1" indent="-291436" defTabSz="932597">
              <a:defRPr/>
            </a:pPr>
            <a:r>
              <a:rPr lang="en-US" sz="2856" b="1" dirty="0">
                <a:solidFill>
                  <a:srgbClr val="000000"/>
                </a:solidFill>
              </a:rPr>
              <a:t>Reduces Fraud </a:t>
            </a:r>
            <a:r>
              <a:rPr lang="en-US" sz="2856" dirty="0">
                <a:solidFill>
                  <a:srgbClr val="000000"/>
                </a:solidFill>
              </a:rPr>
              <a:t>related to data integrity</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Operation simplification </a:t>
            </a:r>
            <a:r>
              <a:rPr lang="en-US" sz="2856" dirty="0">
                <a:solidFill>
                  <a:srgbClr val="000000"/>
                </a:solidFill>
              </a:rPr>
              <a:t>by helping to reduce cost and time related reconciliations and disputes  </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Helps Increase Revenue </a:t>
            </a:r>
            <a:r>
              <a:rPr lang="en-US" sz="2856" dirty="0">
                <a:solidFill>
                  <a:srgbClr val="000000"/>
                </a:solidFill>
              </a:rPr>
              <a:t>from new business model and saving</a:t>
            </a:r>
          </a:p>
          <a:p>
            <a:pPr marL="0" indent="0" defTabSz="932597">
              <a:buNone/>
              <a:defRPr/>
            </a:pPr>
            <a:endParaRPr lang="en-US" sz="2856" dirty="0">
              <a:solidFill>
                <a:srgbClr val="000000"/>
              </a:solidFill>
            </a:endParaRPr>
          </a:p>
        </p:txBody>
      </p:sp>
    </p:spTree>
    <p:extLst>
      <p:ext uri="{BB962C8B-B14F-4D97-AF65-F5344CB8AC3E}">
        <p14:creationId xmlns:p14="http://schemas.microsoft.com/office/powerpoint/2010/main" val="32966363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2" y="-1"/>
            <a:ext cx="12434711" cy="6994525"/>
          </a:xfrm>
          <a:prstGeom prst="rect">
            <a:avLst/>
          </a:prstGeom>
          <a:solidFill>
            <a:srgbClr val="0072C6"/>
          </a:solidFill>
          <a:ln w="9525" cap="flat" cmpd="sng" algn="ctr">
            <a:solidFill>
              <a:srgbClr val="00518E"/>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dirty="0">
              <a:solidFill>
                <a:srgbClr val="505050"/>
              </a:solidFill>
              <a:latin typeface="Segoe UI"/>
            </a:endParaRPr>
          </a:p>
        </p:txBody>
      </p:sp>
      <p:sp>
        <p:nvSpPr>
          <p:cNvPr id="3" name="TextBox 2"/>
          <p:cNvSpPr txBox="1"/>
          <p:nvPr/>
        </p:nvSpPr>
        <p:spPr>
          <a:xfrm>
            <a:off x="446259" y="2914387"/>
            <a:ext cx="11669499" cy="1054585"/>
          </a:xfrm>
          <a:prstGeom prst="rect">
            <a:avLst/>
          </a:prstGeom>
          <a:noFill/>
        </p:spPr>
        <p:txBody>
          <a:bodyPr wrap="square" rtlCol="0">
            <a:spAutoFit/>
          </a:bodyPr>
          <a:lstStyle/>
          <a:p>
            <a:pPr defTabSz="932597">
              <a:defRPr/>
            </a:pPr>
            <a:r>
              <a:rPr lang="en-US" sz="6119" dirty="0">
                <a:solidFill>
                  <a:schemeClr val="bg1"/>
                </a:solidFill>
                <a:latin typeface="+mj-lt"/>
                <a:ea typeface="+mj-ea"/>
                <a:cs typeface="+mj-cs"/>
              </a:rPr>
              <a:t>How does it work?</a:t>
            </a:r>
          </a:p>
        </p:txBody>
      </p:sp>
    </p:spTree>
    <p:extLst>
      <p:ext uri="{BB962C8B-B14F-4D97-AF65-F5344CB8AC3E}">
        <p14:creationId xmlns:p14="http://schemas.microsoft.com/office/powerpoint/2010/main" val="3193972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1.0 – A simple ledger</a:t>
            </a:r>
          </a:p>
        </p:txBody>
      </p:sp>
    </p:spTree>
    <p:extLst>
      <p:ext uri="{BB962C8B-B14F-4D97-AF65-F5344CB8AC3E}">
        <p14:creationId xmlns:p14="http://schemas.microsoft.com/office/powerpoint/2010/main" val="10432549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Basic blockchain to </a:t>
            </a:r>
            <a:r>
              <a:rPr lang="en-US" sz="4488" dirty="0">
                <a:solidFill>
                  <a:srgbClr val="0072C6"/>
                </a:solidFill>
              </a:rPr>
              <a:t>track financial transactions</a:t>
            </a:r>
          </a:p>
        </p:txBody>
      </p:sp>
      <p:sp>
        <p:nvSpPr>
          <p:cNvPr id="71" name="Content Placeholder 2"/>
          <p:cNvSpPr txBox="1">
            <a:spLocks/>
          </p:cNvSpPr>
          <p:nvPr/>
        </p:nvSpPr>
        <p:spPr bwMode="auto">
          <a:xfrm>
            <a:off x="389467" y="1041240"/>
            <a:ext cx="11649214" cy="439334"/>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0" indent="0" defTabSz="1049264">
              <a:buNone/>
              <a:defRPr/>
            </a:pPr>
            <a:r>
              <a:rPr lang="en-US" sz="1599" kern="0" dirty="0">
                <a:solidFill>
                  <a:srgbClr val="505050"/>
                </a:solidFill>
                <a:latin typeface="Segoe UI"/>
              </a:rPr>
              <a:t>In this example, Alex wants to send Katie $500 via a financial transaction blockchain system </a:t>
            </a:r>
          </a:p>
        </p:txBody>
      </p:sp>
      <p:graphicFrame>
        <p:nvGraphicFramePr>
          <p:cNvPr id="72" name="Table 71"/>
          <p:cNvGraphicFramePr>
            <a:graphicFrameLocks noGrp="1"/>
          </p:cNvGraphicFramePr>
          <p:nvPr>
            <p:extLst/>
          </p:nvPr>
        </p:nvGraphicFramePr>
        <p:xfrm>
          <a:off x="395467" y="1827901"/>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FROM</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b="1" dirty="0">
                          <a:gradFill>
                            <a:gsLst>
                              <a:gs pos="0">
                                <a:schemeClr val="tx1"/>
                              </a:gs>
                              <a:gs pos="74000">
                                <a:schemeClr val="tx1"/>
                              </a:gs>
                            </a:gsLst>
                            <a:lin ang="5400000" scaled="1"/>
                          </a:gradFill>
                        </a:rPr>
                        <a:t>TO</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PROPERTY</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VALUE</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Alex</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Katie</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Payment</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$500</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extLst>
                  <a:ext uri="{0D108BD9-81ED-4DB2-BD59-A6C34878D82A}">
                    <a16:rowId xmlns:a16="http://schemas.microsoft.com/office/drawing/2014/main" val="10001"/>
                  </a:ext>
                </a:extLst>
              </a:tr>
            </a:tbl>
          </a:graphicData>
        </a:graphic>
      </p:graphicFrame>
      <p:pic>
        <p:nvPicPr>
          <p:cNvPr id="73" name="Picture 2" descr="https://pixabay.com/static/uploads/photo/2013/07/12/14/18/gears-148196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1416" y="2798944"/>
            <a:ext cx="699453" cy="768864"/>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1734407" y="4022260"/>
            <a:ext cx="1893470" cy="1602639"/>
            <a:chOff x="2415043" y="4433107"/>
            <a:chExt cx="1856512" cy="1571357"/>
          </a:xfrm>
        </p:grpSpPr>
        <p:sp>
          <p:nvSpPr>
            <p:cNvPr id="75" name="Rectangle 74"/>
            <p:cNvSpPr/>
            <p:nvPr/>
          </p:nvSpPr>
          <p:spPr bwMode="auto">
            <a:xfrm>
              <a:off x="2415043" y="4433107"/>
              <a:ext cx="1856512" cy="1551563"/>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 (Tx)</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p:txBody>
        </p:sp>
        <p:sp>
          <p:nvSpPr>
            <p:cNvPr id="76" name="TextBox 75"/>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sp>
        <p:nvSpPr>
          <p:cNvPr id="77" name="Right Brace 76"/>
          <p:cNvSpPr/>
          <p:nvPr/>
        </p:nvSpPr>
        <p:spPr bwMode="auto">
          <a:xfrm rot="5400000">
            <a:off x="2529544" y="361299"/>
            <a:ext cx="303196" cy="4571351"/>
          </a:xfrm>
          <a:prstGeom prst="rightBrace">
            <a:avLst/>
          </a:prstGeom>
          <a:noFill/>
          <a:ln w="9525" cap="flat" cmpd="sng" algn="ctr">
            <a:solidFill>
              <a:srgbClr val="969696"/>
            </a:solidFill>
            <a:prstDash val="solid"/>
            <a:round/>
            <a:headEnd type="none" w="med" len="med"/>
            <a:tailEnd type="none" w="med" len="med"/>
          </a:ln>
          <a:effectLst/>
        </p:spPr>
        <p:txBody>
          <a:bodyPr rtlCol="0" anchor="ctr"/>
          <a:lstStyle/>
          <a:p>
            <a:pPr algn="ctr" defTabSz="932597">
              <a:defRPr/>
            </a:pPr>
            <a:endParaRPr lang="en-US" sz="1836" kern="0" dirty="0">
              <a:solidFill>
                <a:srgbClr val="505050"/>
              </a:solidFill>
            </a:endParaRPr>
          </a:p>
        </p:txBody>
      </p:sp>
      <p:sp>
        <p:nvSpPr>
          <p:cNvPr id="78" name="Down Arrow 56"/>
          <p:cNvSpPr/>
          <p:nvPr/>
        </p:nvSpPr>
        <p:spPr bwMode="auto">
          <a:xfrm>
            <a:off x="2506279" y="3563902"/>
            <a:ext cx="349726" cy="433312"/>
          </a:xfrm>
          <a:prstGeom prst="down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79" name="Oval 78"/>
          <p:cNvSpPr/>
          <p:nvPr/>
        </p:nvSpPr>
        <p:spPr bwMode="auto">
          <a:xfrm>
            <a:off x="7103379" y="41702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a:xfrm>
            <a:off x="3407106" y="4347176"/>
            <a:ext cx="3527970"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2. Transaction is confirmed through mining.</a:t>
            </a:r>
            <a:endParaRPr lang="en-US" sz="1599" dirty="0">
              <a:solidFill>
                <a:srgbClr val="0072C6"/>
              </a:solidFill>
              <a:cs typeface="Segoe UI" panose="020B0502040204020203" pitchFamily="34" charset="0"/>
            </a:endParaRPr>
          </a:p>
        </p:txBody>
      </p:sp>
      <p:pic>
        <p:nvPicPr>
          <p:cNvPr id="81" name="Picture 8" descr="avatar, child, female, girl, kid,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5171" y="4229693"/>
            <a:ext cx="932603" cy="932603"/>
          </a:xfrm>
          <a:prstGeom prst="rect">
            <a:avLst/>
          </a:prstGeom>
          <a:noFill/>
          <a:extLst>
            <a:ext uri="{909E8E84-426E-40DD-AFC4-6F175D3DCCD1}">
              <a14:hiddenFill xmlns:a14="http://schemas.microsoft.com/office/drawing/2010/main">
                <a:solidFill>
                  <a:srgbClr val="FFFFFF"/>
                </a:solidFill>
              </a14:hiddenFill>
            </a:ext>
          </a:extLst>
        </p:spPr>
      </p:pic>
      <p:sp>
        <p:nvSpPr>
          <p:cNvPr id="82" name="Oval 81"/>
          <p:cNvSpPr/>
          <p:nvPr/>
        </p:nvSpPr>
        <p:spPr bwMode="auto">
          <a:xfrm>
            <a:off x="10223316" y="35111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3" name="Group 82"/>
          <p:cNvGrpSpPr/>
          <p:nvPr/>
        </p:nvGrpSpPr>
        <p:grpSpPr>
          <a:xfrm>
            <a:off x="9193457" y="1723892"/>
            <a:ext cx="862007" cy="862007"/>
            <a:chOff x="11094184" y="2746496"/>
            <a:chExt cx="990600" cy="990600"/>
          </a:xfrm>
        </p:grpSpPr>
        <p:sp>
          <p:nvSpPr>
            <p:cNvPr id="84" name="Oval 83"/>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5" name="Group 8"/>
            <p:cNvGrpSpPr>
              <a:grpSpLocks noChangeAspect="1"/>
            </p:cNvGrpSpPr>
            <p:nvPr/>
          </p:nvGrpSpPr>
          <p:grpSpPr bwMode="auto">
            <a:xfrm>
              <a:off x="11345009" y="3056059"/>
              <a:ext cx="488950" cy="371475"/>
              <a:chOff x="3763" y="2086"/>
              <a:chExt cx="308" cy="234"/>
            </a:xfrm>
          </p:grpSpPr>
          <p:sp>
            <p:nvSpPr>
              <p:cNvPr id="86"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87"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nvGrpSpPr>
          <p:cNvPr id="88" name="Group 87"/>
          <p:cNvGrpSpPr/>
          <p:nvPr/>
        </p:nvGrpSpPr>
        <p:grpSpPr>
          <a:xfrm>
            <a:off x="10223315" y="2339976"/>
            <a:ext cx="862007" cy="862007"/>
            <a:chOff x="7642898" y="4868863"/>
            <a:chExt cx="990600" cy="990600"/>
          </a:xfrm>
        </p:grpSpPr>
        <p:sp>
          <p:nvSpPr>
            <p:cNvPr id="89" name="Oval 88"/>
            <p:cNvSpPr/>
            <p:nvPr/>
          </p:nvSpPr>
          <p:spPr bwMode="auto">
            <a:xfrm>
              <a:off x="7642898" y="4868863"/>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0" name="Group 8"/>
            <p:cNvGrpSpPr>
              <a:grpSpLocks noChangeAspect="1"/>
            </p:cNvGrpSpPr>
            <p:nvPr/>
          </p:nvGrpSpPr>
          <p:grpSpPr bwMode="auto">
            <a:xfrm>
              <a:off x="7893724" y="5178426"/>
              <a:ext cx="488950" cy="371475"/>
              <a:chOff x="3763" y="2086"/>
              <a:chExt cx="308" cy="234"/>
            </a:xfrm>
          </p:grpSpPr>
          <p:sp>
            <p:nvSpPr>
              <p:cNvPr id="91"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92"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cxnSp>
        <p:nvCxnSpPr>
          <p:cNvPr id="93" name="Straight Connector 92"/>
          <p:cNvCxnSpPr>
            <a:endCxn id="84" idx="2"/>
          </p:cNvCxnSpPr>
          <p:nvPr/>
        </p:nvCxnSpPr>
        <p:spPr>
          <a:xfrm flipV="1">
            <a:off x="8003156" y="2154896"/>
            <a:ext cx="1190301" cy="168688"/>
          </a:xfrm>
          <a:prstGeom prst="line">
            <a:avLst/>
          </a:prstGeom>
          <a:noFill/>
          <a:ln w="25400" cap="flat" cmpd="sng" algn="ctr">
            <a:solidFill>
              <a:srgbClr val="505050"/>
            </a:solidFill>
            <a:prstDash val="sysDash"/>
            <a:headEnd type="triangle"/>
            <a:tailEnd type="triangle"/>
          </a:ln>
          <a:effectLst/>
        </p:spPr>
      </p:cxnSp>
      <p:cxnSp>
        <p:nvCxnSpPr>
          <p:cNvPr id="94" name="Straight Connector 93"/>
          <p:cNvCxnSpPr/>
          <p:nvPr/>
        </p:nvCxnSpPr>
        <p:spPr>
          <a:xfrm>
            <a:off x="8003156" y="2323585"/>
            <a:ext cx="1523775" cy="2084669"/>
          </a:xfrm>
          <a:prstGeom prst="line">
            <a:avLst/>
          </a:prstGeom>
          <a:noFill/>
          <a:ln w="25400" cap="flat" cmpd="sng" algn="ctr">
            <a:solidFill>
              <a:srgbClr val="505050"/>
            </a:solidFill>
            <a:prstDash val="sysDash"/>
            <a:headEnd type="triangle"/>
            <a:tailEnd type="triangle"/>
          </a:ln>
          <a:effectLst/>
        </p:spPr>
      </p:cxnSp>
      <p:cxnSp>
        <p:nvCxnSpPr>
          <p:cNvPr id="95" name="Straight Connector 94"/>
          <p:cNvCxnSpPr>
            <a:endCxn id="89" idx="2"/>
          </p:cNvCxnSpPr>
          <p:nvPr/>
        </p:nvCxnSpPr>
        <p:spPr>
          <a:xfrm>
            <a:off x="8003156" y="2323585"/>
            <a:ext cx="2220160" cy="447396"/>
          </a:xfrm>
          <a:prstGeom prst="line">
            <a:avLst/>
          </a:prstGeom>
          <a:noFill/>
          <a:ln w="25400" cap="flat" cmpd="sng" algn="ctr">
            <a:solidFill>
              <a:srgbClr val="505050"/>
            </a:solidFill>
            <a:prstDash val="sysDash"/>
            <a:headEnd type="triangle"/>
            <a:tailEnd type="triangle"/>
          </a:ln>
          <a:effectLst/>
        </p:spPr>
      </p:cxnSp>
      <p:cxnSp>
        <p:nvCxnSpPr>
          <p:cNvPr id="96" name="Straight Connector 95"/>
          <p:cNvCxnSpPr>
            <a:endCxn id="82" idx="1"/>
          </p:cNvCxnSpPr>
          <p:nvPr/>
        </p:nvCxnSpPr>
        <p:spPr>
          <a:xfrm>
            <a:off x="8003156" y="2323584"/>
            <a:ext cx="2346398" cy="1313779"/>
          </a:xfrm>
          <a:prstGeom prst="line">
            <a:avLst/>
          </a:prstGeom>
          <a:noFill/>
          <a:ln w="25400" cap="flat" cmpd="sng" algn="ctr">
            <a:solidFill>
              <a:srgbClr val="505050"/>
            </a:solidFill>
            <a:prstDash val="sysDash"/>
            <a:headEnd type="triangle"/>
            <a:tailEnd type="triangle"/>
          </a:ln>
          <a:effectLst/>
        </p:spPr>
      </p:cxnSp>
      <p:cxnSp>
        <p:nvCxnSpPr>
          <p:cNvPr id="97" name="Straight Arrow Connector 96"/>
          <p:cNvCxnSpPr>
            <a:endCxn id="84" idx="2"/>
          </p:cNvCxnSpPr>
          <p:nvPr/>
        </p:nvCxnSpPr>
        <p:spPr>
          <a:xfrm flipV="1">
            <a:off x="8003156" y="2154896"/>
            <a:ext cx="1190301" cy="1238364"/>
          </a:xfrm>
          <a:prstGeom prst="straightConnector1">
            <a:avLst/>
          </a:prstGeom>
          <a:noFill/>
          <a:ln w="25400" cap="flat" cmpd="sng" algn="ctr">
            <a:solidFill>
              <a:srgbClr val="505050"/>
            </a:solidFill>
            <a:prstDash val="sysDash"/>
            <a:headEnd type="triangle"/>
            <a:tailEnd type="triangle"/>
          </a:ln>
          <a:effectLst/>
        </p:spPr>
      </p:cxnSp>
      <p:cxnSp>
        <p:nvCxnSpPr>
          <p:cNvPr id="98" name="Straight Arrow Connector 97"/>
          <p:cNvCxnSpPr>
            <a:endCxn id="89" idx="2"/>
          </p:cNvCxnSpPr>
          <p:nvPr/>
        </p:nvCxnSpPr>
        <p:spPr>
          <a:xfrm flipV="1">
            <a:off x="8003156" y="2770980"/>
            <a:ext cx="2220160" cy="622281"/>
          </a:xfrm>
          <a:prstGeom prst="straightConnector1">
            <a:avLst/>
          </a:prstGeom>
          <a:noFill/>
          <a:ln w="25400" cap="flat" cmpd="sng" algn="ctr">
            <a:solidFill>
              <a:srgbClr val="505050"/>
            </a:solidFill>
            <a:prstDash val="sysDash"/>
            <a:headEnd type="triangle"/>
            <a:tailEnd type="triangle"/>
          </a:ln>
          <a:effectLst/>
        </p:spPr>
      </p:cxnSp>
      <p:cxnSp>
        <p:nvCxnSpPr>
          <p:cNvPr id="99" name="Straight Arrow Connector 98"/>
          <p:cNvCxnSpPr>
            <a:endCxn id="82" idx="2"/>
          </p:cNvCxnSpPr>
          <p:nvPr/>
        </p:nvCxnSpPr>
        <p:spPr>
          <a:xfrm>
            <a:off x="8003156" y="3393261"/>
            <a:ext cx="2220160" cy="548869"/>
          </a:xfrm>
          <a:prstGeom prst="straightConnector1">
            <a:avLst/>
          </a:prstGeom>
          <a:noFill/>
          <a:ln w="25400" cap="flat" cmpd="sng" algn="ctr">
            <a:solidFill>
              <a:srgbClr val="505050"/>
            </a:solidFill>
            <a:prstDash val="sysDash"/>
            <a:headEnd type="triangle"/>
            <a:tailEnd type="triangle"/>
          </a:ln>
          <a:effectLst/>
        </p:spPr>
      </p:cxnSp>
      <p:cxnSp>
        <p:nvCxnSpPr>
          <p:cNvPr id="100" name="Straight Arrow Connector 99"/>
          <p:cNvCxnSpPr/>
          <p:nvPr/>
        </p:nvCxnSpPr>
        <p:spPr>
          <a:xfrm>
            <a:off x="8003156" y="3393260"/>
            <a:ext cx="1523775" cy="1014993"/>
          </a:xfrm>
          <a:prstGeom prst="straightConnector1">
            <a:avLst/>
          </a:prstGeom>
          <a:noFill/>
          <a:ln w="25400" cap="flat" cmpd="sng" algn="ctr">
            <a:solidFill>
              <a:srgbClr val="505050"/>
            </a:solidFill>
            <a:prstDash val="sysDash"/>
            <a:headEnd type="triangle"/>
            <a:tailEnd type="triangle"/>
          </a:ln>
          <a:effectLst/>
        </p:spPr>
      </p:cxnSp>
      <p:cxnSp>
        <p:nvCxnSpPr>
          <p:cNvPr id="101" name="Straight Arrow Connector 100"/>
          <p:cNvCxnSpPr>
            <a:endCxn id="84" idx="2"/>
          </p:cNvCxnSpPr>
          <p:nvPr/>
        </p:nvCxnSpPr>
        <p:spPr>
          <a:xfrm flipV="1">
            <a:off x="8003156" y="2154896"/>
            <a:ext cx="1190301" cy="2308036"/>
          </a:xfrm>
          <a:prstGeom prst="straightConnector1">
            <a:avLst/>
          </a:prstGeom>
          <a:noFill/>
          <a:ln w="25400" cap="flat" cmpd="sng" algn="ctr">
            <a:solidFill>
              <a:srgbClr val="505050"/>
            </a:solidFill>
            <a:prstDash val="sysDash"/>
            <a:headEnd type="triangle"/>
            <a:tailEnd type="triangle"/>
          </a:ln>
          <a:effectLst/>
        </p:spPr>
      </p:cxnSp>
      <p:cxnSp>
        <p:nvCxnSpPr>
          <p:cNvPr id="102" name="Straight Arrow Connector 101"/>
          <p:cNvCxnSpPr>
            <a:endCxn id="89" idx="2"/>
          </p:cNvCxnSpPr>
          <p:nvPr/>
        </p:nvCxnSpPr>
        <p:spPr>
          <a:xfrm flipV="1">
            <a:off x="8003156" y="2770980"/>
            <a:ext cx="2220160" cy="1691953"/>
          </a:xfrm>
          <a:prstGeom prst="straightConnector1">
            <a:avLst/>
          </a:prstGeom>
          <a:noFill/>
          <a:ln w="25400" cap="flat" cmpd="sng" algn="ctr">
            <a:solidFill>
              <a:srgbClr val="505050"/>
            </a:solidFill>
            <a:prstDash val="sysDash"/>
            <a:headEnd type="triangle"/>
            <a:tailEnd type="triangle"/>
          </a:ln>
          <a:effectLst/>
        </p:spPr>
      </p:cxnSp>
      <p:cxnSp>
        <p:nvCxnSpPr>
          <p:cNvPr id="103" name="Straight Arrow Connector 102"/>
          <p:cNvCxnSpPr>
            <a:endCxn id="82" idx="2"/>
          </p:cNvCxnSpPr>
          <p:nvPr/>
        </p:nvCxnSpPr>
        <p:spPr>
          <a:xfrm flipV="1">
            <a:off x="8003156" y="3942130"/>
            <a:ext cx="2220160" cy="520803"/>
          </a:xfrm>
          <a:prstGeom prst="straightConnector1">
            <a:avLst/>
          </a:prstGeom>
          <a:noFill/>
          <a:ln w="25400" cap="flat" cmpd="sng" algn="ctr">
            <a:solidFill>
              <a:srgbClr val="505050"/>
            </a:solidFill>
            <a:prstDash val="sysDash"/>
            <a:headEnd type="triangle"/>
            <a:tailEnd type="triangle"/>
          </a:ln>
          <a:effectLst/>
        </p:spPr>
      </p:cxnSp>
      <p:cxnSp>
        <p:nvCxnSpPr>
          <p:cNvPr id="104" name="Straight Arrow Connector 103"/>
          <p:cNvCxnSpPr/>
          <p:nvPr/>
        </p:nvCxnSpPr>
        <p:spPr>
          <a:xfrm>
            <a:off x="8003156" y="4462933"/>
            <a:ext cx="1397536" cy="250086"/>
          </a:xfrm>
          <a:prstGeom prst="straightConnector1">
            <a:avLst/>
          </a:prstGeom>
          <a:noFill/>
          <a:ln w="25400" cap="flat" cmpd="sng" algn="ctr">
            <a:solidFill>
              <a:srgbClr val="505050"/>
            </a:solidFill>
            <a:prstDash val="sysDash"/>
            <a:headEnd type="triangle"/>
            <a:tailEnd type="triangle"/>
          </a:ln>
          <a:effectLst/>
        </p:spPr>
      </p:cxnSp>
      <p:sp>
        <p:nvSpPr>
          <p:cNvPr id="105" name="Freeform 9"/>
          <p:cNvSpPr>
            <a:spLocks noEditPoints="1"/>
          </p:cNvSpPr>
          <p:nvPr/>
        </p:nvSpPr>
        <p:spPr bwMode="auto">
          <a:xfrm>
            <a:off x="7324761" y="3210893"/>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6" name="Freeform 9"/>
          <p:cNvSpPr>
            <a:spLocks noEditPoints="1"/>
          </p:cNvSpPr>
          <p:nvPr/>
        </p:nvSpPr>
        <p:spPr bwMode="auto">
          <a:xfrm>
            <a:off x="10441580" y="3808056"/>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7" name="Oval 106"/>
          <p:cNvSpPr/>
          <p:nvPr/>
        </p:nvSpPr>
        <p:spPr bwMode="auto">
          <a:xfrm>
            <a:off x="7083563" y="294151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9"/>
          <p:cNvSpPr>
            <a:spLocks noEditPoints="1"/>
          </p:cNvSpPr>
          <p:nvPr/>
        </p:nvSpPr>
        <p:spPr bwMode="auto">
          <a:xfrm>
            <a:off x="7322158" y="4467067"/>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nvGrpSpPr>
          <p:cNvPr id="109" name="Group 108"/>
          <p:cNvGrpSpPr/>
          <p:nvPr/>
        </p:nvGrpSpPr>
        <p:grpSpPr>
          <a:xfrm>
            <a:off x="8681530" y="4902286"/>
            <a:ext cx="857843" cy="720708"/>
            <a:chOff x="2415043" y="5085841"/>
            <a:chExt cx="841099" cy="706641"/>
          </a:xfrm>
        </p:grpSpPr>
        <p:sp>
          <p:nvSpPr>
            <p:cNvPr id="110" name="Rectangle 109"/>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1" name="TextBox 110"/>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2" name="Group 111"/>
          <p:cNvGrpSpPr/>
          <p:nvPr/>
        </p:nvGrpSpPr>
        <p:grpSpPr>
          <a:xfrm>
            <a:off x="10923865" y="4170226"/>
            <a:ext cx="857843" cy="720708"/>
            <a:chOff x="2415043" y="5085841"/>
            <a:chExt cx="841099" cy="706641"/>
          </a:xfrm>
        </p:grpSpPr>
        <p:sp>
          <p:nvSpPr>
            <p:cNvPr id="113" name="Rectangle 112"/>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4" name="TextBox 113"/>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5" name="Group 114"/>
          <p:cNvGrpSpPr/>
          <p:nvPr/>
        </p:nvGrpSpPr>
        <p:grpSpPr>
          <a:xfrm>
            <a:off x="11066292" y="2239240"/>
            <a:ext cx="857843" cy="720708"/>
            <a:chOff x="2415043" y="5085841"/>
            <a:chExt cx="841099" cy="706641"/>
          </a:xfrm>
        </p:grpSpPr>
        <p:sp>
          <p:nvSpPr>
            <p:cNvPr id="116" name="Rectangle 115"/>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7" name="TextBox 116"/>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8" name="Group 117"/>
          <p:cNvGrpSpPr/>
          <p:nvPr/>
        </p:nvGrpSpPr>
        <p:grpSpPr>
          <a:xfrm>
            <a:off x="9898151" y="1498647"/>
            <a:ext cx="857843" cy="720708"/>
            <a:chOff x="2442597" y="5220492"/>
            <a:chExt cx="841099" cy="706641"/>
          </a:xfrm>
        </p:grpSpPr>
        <p:sp>
          <p:nvSpPr>
            <p:cNvPr id="119" name="Rectangle 118"/>
            <p:cNvSpPr/>
            <p:nvPr/>
          </p:nvSpPr>
          <p:spPr bwMode="auto">
            <a:xfrm>
              <a:off x="2442597" y="5220492"/>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0" name="TextBox 119"/>
            <p:cNvSpPr txBox="1"/>
            <p:nvPr/>
          </p:nvSpPr>
          <p:spPr>
            <a:xfrm>
              <a:off x="2461058" y="5670011"/>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1" name="Group 120"/>
          <p:cNvGrpSpPr/>
          <p:nvPr/>
        </p:nvGrpSpPr>
        <p:grpSpPr>
          <a:xfrm>
            <a:off x="6263755" y="1870039"/>
            <a:ext cx="857843" cy="720708"/>
            <a:chOff x="2378641" y="5459954"/>
            <a:chExt cx="841099" cy="706641"/>
          </a:xfrm>
        </p:grpSpPr>
        <p:sp>
          <p:nvSpPr>
            <p:cNvPr id="122" name="Rectangle 121"/>
            <p:cNvSpPr/>
            <p:nvPr/>
          </p:nvSpPr>
          <p:spPr bwMode="auto">
            <a:xfrm>
              <a:off x="2378641" y="5459954"/>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3" name="TextBox 122"/>
            <p:cNvSpPr txBox="1"/>
            <p:nvPr/>
          </p:nvSpPr>
          <p:spPr>
            <a:xfrm>
              <a:off x="2397102" y="5909473"/>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4" name="Group 123"/>
          <p:cNvGrpSpPr/>
          <p:nvPr/>
        </p:nvGrpSpPr>
        <p:grpSpPr>
          <a:xfrm>
            <a:off x="6214073" y="3023010"/>
            <a:ext cx="857843" cy="720708"/>
            <a:chOff x="2415043" y="5085841"/>
            <a:chExt cx="841099" cy="706641"/>
          </a:xfrm>
        </p:grpSpPr>
        <p:sp>
          <p:nvSpPr>
            <p:cNvPr id="125" name="Rectangle 124"/>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6" name="TextBox 125"/>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7" name="Group 126"/>
          <p:cNvGrpSpPr/>
          <p:nvPr/>
        </p:nvGrpSpPr>
        <p:grpSpPr>
          <a:xfrm>
            <a:off x="6258823" y="4709726"/>
            <a:ext cx="857843" cy="720708"/>
            <a:chOff x="2415043" y="5085841"/>
            <a:chExt cx="841099" cy="706641"/>
          </a:xfrm>
        </p:grpSpPr>
        <p:sp>
          <p:nvSpPr>
            <p:cNvPr id="128" name="Rectangle 127"/>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9" name="TextBox 128"/>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sp>
        <p:nvSpPr>
          <p:cNvPr id="130" name="Rectangle 129"/>
          <p:cNvSpPr/>
          <p:nvPr/>
        </p:nvSpPr>
        <p:spPr>
          <a:xfrm>
            <a:off x="7514567" y="5655540"/>
            <a:ext cx="3194533"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3. Confirmed transaction gets pushed to network</a:t>
            </a:r>
            <a:endParaRPr lang="en-US" sz="1599" dirty="0">
              <a:solidFill>
                <a:srgbClr val="0072C6"/>
              </a:solidFill>
              <a:cs typeface="Segoe UI" panose="020B0502040204020203" pitchFamily="34" charset="0"/>
            </a:endParaRPr>
          </a:p>
        </p:txBody>
      </p:sp>
      <p:sp>
        <p:nvSpPr>
          <p:cNvPr id="131" name="Arrow: Right 130"/>
          <p:cNvSpPr/>
          <p:nvPr/>
        </p:nvSpPr>
        <p:spPr bwMode="auto">
          <a:xfrm>
            <a:off x="3681470" y="4955175"/>
            <a:ext cx="2551432" cy="311706"/>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132" name="Rectangle 131"/>
          <p:cNvSpPr/>
          <p:nvPr/>
        </p:nvSpPr>
        <p:spPr>
          <a:xfrm>
            <a:off x="1072591" y="5793979"/>
            <a:ext cx="3894227" cy="932537"/>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1. Transaction information goes through hash functions (to secure it as well as create a time stamp)</a:t>
            </a:r>
            <a:endParaRPr lang="en-US" sz="1599" dirty="0">
              <a:solidFill>
                <a:srgbClr val="0072C6"/>
              </a:solidFill>
              <a:cs typeface="Segoe UI" panose="020B0502040204020203" pitchFamily="34" charset="0"/>
            </a:endParaRPr>
          </a:p>
        </p:txBody>
      </p:sp>
      <p:pic>
        <p:nvPicPr>
          <p:cNvPr id="133" name="Picture 6" descr="avatar, male, man, person, user,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336" y="2678359"/>
            <a:ext cx="932603" cy="932603"/>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p:cNvGrpSpPr/>
          <p:nvPr/>
        </p:nvGrpSpPr>
        <p:grpSpPr>
          <a:xfrm>
            <a:off x="7339862" y="1556764"/>
            <a:ext cx="862007" cy="862007"/>
            <a:chOff x="11094184" y="2746496"/>
            <a:chExt cx="990600" cy="990600"/>
          </a:xfrm>
        </p:grpSpPr>
        <p:sp>
          <p:nvSpPr>
            <p:cNvPr id="135" name="Oval 134"/>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6" name="Group 8"/>
            <p:cNvGrpSpPr>
              <a:grpSpLocks noChangeAspect="1"/>
            </p:cNvGrpSpPr>
            <p:nvPr/>
          </p:nvGrpSpPr>
          <p:grpSpPr bwMode="auto">
            <a:xfrm>
              <a:off x="11345009" y="3056059"/>
              <a:ext cx="488950" cy="371475"/>
              <a:chOff x="3763" y="2086"/>
              <a:chExt cx="308" cy="234"/>
            </a:xfrm>
          </p:grpSpPr>
          <p:sp>
            <p:nvSpPr>
              <p:cNvPr id="137"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38"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139" name="Trapezoid 138"/>
          <p:cNvSpPr/>
          <p:nvPr/>
        </p:nvSpPr>
        <p:spPr>
          <a:xfrm rot="2639195">
            <a:off x="10501548" y="157757"/>
            <a:ext cx="2611289" cy="864099"/>
          </a:xfrm>
          <a:prstGeom prst="trapezoid">
            <a:avLst>
              <a:gd name="adj" fmla="val 102848"/>
            </a:avLst>
          </a:pr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bg1"/>
                </a:solidFill>
                <a:latin typeface="Segoe UI Light" panose="020B0502040204020203" pitchFamily="34" charset="0"/>
                <a:cs typeface="Segoe UI Light" panose="020B0502040204020203" pitchFamily="34" charset="0"/>
              </a:rPr>
              <a:t>EXAMPLE</a:t>
            </a:r>
          </a:p>
        </p:txBody>
      </p:sp>
    </p:spTree>
    <p:extLst>
      <p:ext uri="{BB962C8B-B14F-4D97-AF65-F5344CB8AC3E}">
        <p14:creationId xmlns:p14="http://schemas.microsoft.com/office/powerpoint/2010/main" val="1425515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p:bldP spid="82" grpId="0" animBg="1"/>
      <p:bldP spid="105" grpId="0" animBg="1"/>
      <p:bldP spid="106" grpId="0" animBg="1"/>
      <p:bldP spid="107" grpId="0" animBg="1"/>
      <p:bldP spid="108" grpId="0" animBg="1"/>
      <p:bldP spid="130" grpId="0"/>
      <p:bldP spid="131" grpId="0" animBg="1"/>
      <p:bldP spid="1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Blockchains create a transaction chain that maintains the history of </a:t>
            </a:r>
            <a:r>
              <a:rPr lang="en-US" sz="4488" dirty="0">
                <a:solidFill>
                  <a:srgbClr val="0072C6"/>
                </a:solidFill>
              </a:rPr>
              <a:t>ownership of an asset</a:t>
            </a:r>
          </a:p>
        </p:txBody>
      </p:sp>
      <p:sp>
        <p:nvSpPr>
          <p:cNvPr id="6" name="Content Placeholder 2"/>
          <p:cNvSpPr txBox="1">
            <a:spLocks/>
          </p:cNvSpPr>
          <p:nvPr/>
        </p:nvSpPr>
        <p:spPr bwMode="auto">
          <a:xfrm>
            <a:off x="453233" y="1358130"/>
            <a:ext cx="11649214" cy="2107928"/>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The </a:t>
            </a:r>
            <a:r>
              <a:rPr lang="en-US" sz="1599" b="1" kern="0" dirty="0">
                <a:solidFill>
                  <a:srgbClr val="505050"/>
                </a:solidFill>
                <a:latin typeface="Segoe UI"/>
              </a:rPr>
              <a:t>ledger itself does not keep track of digital asset account balances, it simply records transactions.</a:t>
            </a:r>
          </a:p>
          <a:p>
            <a:pPr marL="347596" indent="-347596" defTabSz="1049264">
              <a:defRPr/>
            </a:pPr>
            <a:r>
              <a:rPr lang="en-US" sz="1599" kern="0" dirty="0">
                <a:solidFill>
                  <a:srgbClr val="505050"/>
                </a:solidFill>
                <a:latin typeface="Segoe UI"/>
              </a:rPr>
              <a:t>Instead of balances, ownership of digital assets is verified by links to previous transactions, using the immutable history inherently available in a blockchain solution. </a:t>
            </a:r>
          </a:p>
          <a:p>
            <a:pPr marL="347596" indent="-347596" defTabSz="1049264">
              <a:defRPr/>
            </a:pPr>
            <a:r>
              <a:rPr lang="en-US" sz="1599" kern="0" dirty="0">
                <a:solidFill>
                  <a:srgbClr val="505050"/>
                </a:solidFill>
                <a:latin typeface="Segoe UI"/>
              </a:rPr>
              <a:t>For example. For Alex to send $500 to Katie, he must reference previous transactions where he has received $500 or more to demonstrate that he, indeed, has that much money to send. These reference transactions are called previous input transactions. The current transaction(s) is called output transaction(s).</a:t>
            </a:r>
          </a:p>
          <a:p>
            <a:pPr marL="347596" indent="-347596" defTabSz="1049264">
              <a:defRPr/>
            </a:pPr>
            <a:r>
              <a:rPr lang="en-US" sz="1599" kern="0" dirty="0">
                <a:solidFill>
                  <a:srgbClr val="505050"/>
                </a:solidFill>
                <a:latin typeface="Segoe UI"/>
              </a:rPr>
              <a:t>Validity of each transaction is based on the validity of previous transactions, which is shared.</a:t>
            </a:r>
          </a:p>
        </p:txBody>
      </p:sp>
      <p:graphicFrame>
        <p:nvGraphicFramePr>
          <p:cNvPr id="21" name="Table 114"/>
          <p:cNvGraphicFramePr>
            <a:graphicFrameLocks noGrp="1"/>
          </p:cNvGraphicFramePr>
          <p:nvPr>
            <p:extLst/>
          </p:nvPr>
        </p:nvGraphicFramePr>
        <p:xfrm>
          <a:off x="7263459" y="5931047"/>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Alex</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Katie</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Payment</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$500</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extLst>
                  <a:ext uri="{0D108BD9-81ED-4DB2-BD59-A6C34878D82A}">
                    <a16:rowId xmlns:a16="http://schemas.microsoft.com/office/drawing/2014/main" val="10001"/>
                  </a:ext>
                </a:extLst>
              </a:tr>
            </a:tbl>
          </a:graphicData>
        </a:graphic>
      </p:graphicFrame>
      <p:grpSp>
        <p:nvGrpSpPr>
          <p:cNvPr id="22" name="Group 23"/>
          <p:cNvGrpSpPr/>
          <p:nvPr/>
        </p:nvGrpSpPr>
        <p:grpSpPr>
          <a:xfrm>
            <a:off x="8602399" y="3486898"/>
            <a:ext cx="1893470" cy="2281705"/>
            <a:chOff x="2415043" y="3767295"/>
            <a:chExt cx="1856512" cy="2237169"/>
          </a:xfrm>
        </p:grpSpPr>
        <p:sp>
          <p:nvSpPr>
            <p:cNvPr id="23"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0x56e…, 0x987…</a:t>
              </a:r>
            </a:p>
            <a:p>
              <a:pPr defTabSz="906691" fontAlgn="base">
                <a:defRPr/>
              </a:pPr>
              <a:endParaRPr lang="en-US" sz="1428" kern="0" dirty="0">
                <a:solidFill>
                  <a:srgbClr val="505050"/>
                </a:solidFill>
              </a:endParaRPr>
            </a:p>
          </p:txBody>
        </p:sp>
        <p:sp>
          <p:nvSpPr>
            <p:cNvPr id="24"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grpSp>
        <p:nvGrpSpPr>
          <p:cNvPr id="25" name="Group 23"/>
          <p:cNvGrpSpPr/>
          <p:nvPr/>
        </p:nvGrpSpPr>
        <p:grpSpPr>
          <a:xfrm>
            <a:off x="3186835" y="3346565"/>
            <a:ext cx="1893470" cy="2281705"/>
            <a:chOff x="2415043" y="3767295"/>
            <a:chExt cx="1856512" cy="2237169"/>
          </a:xfrm>
        </p:grpSpPr>
        <p:sp>
          <p:nvSpPr>
            <p:cNvPr id="26"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Garth (0xas2…)</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200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0xtd6…, 0xj7d…</a:t>
              </a:r>
            </a:p>
            <a:p>
              <a:pPr defTabSz="906691" fontAlgn="base">
                <a:defRPr/>
              </a:pPr>
              <a:endParaRPr lang="en-US" sz="1428" kern="0" dirty="0">
                <a:solidFill>
                  <a:srgbClr val="505050"/>
                </a:solidFill>
              </a:endParaRPr>
            </a:p>
          </p:txBody>
        </p:sp>
        <p:sp>
          <p:nvSpPr>
            <p:cNvPr id="27"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0x56e</a:t>
              </a:r>
              <a:r>
                <a:rPr lang="is-IS" sz="1224" kern="0" dirty="0">
                  <a:solidFill>
                    <a:srgbClr val="FFFFFF"/>
                  </a:solidFill>
                  <a:latin typeface="Segoe UI"/>
                </a:rPr>
                <a:t>…</a:t>
              </a:r>
            </a:p>
          </p:txBody>
        </p:sp>
      </p:grpSp>
      <p:grpSp>
        <p:nvGrpSpPr>
          <p:cNvPr id="28" name="Group 23"/>
          <p:cNvGrpSpPr/>
          <p:nvPr/>
        </p:nvGrpSpPr>
        <p:grpSpPr>
          <a:xfrm>
            <a:off x="871139" y="4450016"/>
            <a:ext cx="1893470" cy="2281705"/>
            <a:chOff x="2415043" y="3767295"/>
            <a:chExt cx="1856512" cy="2237169"/>
          </a:xfrm>
        </p:grpSpPr>
        <p:sp>
          <p:nvSpPr>
            <p:cNvPr id="29"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Sally (0xkj5…)</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300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0xkf7…, 0x9dh…</a:t>
              </a:r>
            </a:p>
            <a:p>
              <a:pPr defTabSz="906691" fontAlgn="base">
                <a:defRPr/>
              </a:pPr>
              <a:endParaRPr lang="en-US" sz="1428" kern="0" dirty="0">
                <a:solidFill>
                  <a:srgbClr val="505050"/>
                </a:solidFill>
              </a:endParaRPr>
            </a:p>
          </p:txBody>
        </p:sp>
        <p:sp>
          <p:nvSpPr>
            <p:cNvPr id="30"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0x987</a:t>
              </a:r>
              <a:r>
                <a:rPr lang="is-IS" sz="1224" kern="0" dirty="0">
                  <a:solidFill>
                    <a:srgbClr val="FFFFFF"/>
                  </a:solidFill>
                  <a:latin typeface="Segoe UI"/>
                </a:rPr>
                <a:t>…</a:t>
              </a:r>
            </a:p>
          </p:txBody>
        </p:sp>
      </p:grpSp>
      <p:sp>
        <p:nvSpPr>
          <p:cNvPr id="31" name="Rectangle 30"/>
          <p:cNvSpPr/>
          <p:nvPr/>
        </p:nvSpPr>
        <p:spPr>
          <a:xfrm>
            <a:off x="120087" y="3398807"/>
            <a:ext cx="352797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Previous transactions</a:t>
            </a:r>
            <a:endParaRPr lang="en-US" sz="1599" dirty="0">
              <a:solidFill>
                <a:srgbClr val="0072C6"/>
              </a:solidFill>
              <a:cs typeface="Segoe UI" panose="020B0502040204020203" pitchFamily="34" charset="0"/>
            </a:endParaRPr>
          </a:p>
        </p:txBody>
      </p:sp>
      <p:sp>
        <p:nvSpPr>
          <p:cNvPr id="32" name="Rectangle 31"/>
          <p:cNvSpPr/>
          <p:nvPr/>
        </p:nvSpPr>
        <p:spPr>
          <a:xfrm>
            <a:off x="6198926" y="3373455"/>
            <a:ext cx="3527970" cy="438901"/>
          </a:xfrm>
          <a:prstGeom prst="rect">
            <a:avLst/>
          </a:prstGeom>
        </p:spPr>
        <p:txBody>
          <a:bodyPr wrap="square" lIns="182854" tIns="91427" rIns="182854" bIns="91427" anchor="t">
            <a:spAutoFit/>
          </a:bodyPr>
          <a:lstStyle/>
          <a:p>
            <a:pPr marL="0" lvl="1"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Current transaction</a:t>
            </a:r>
            <a:endParaRPr lang="en-US" sz="1599" dirty="0">
              <a:solidFill>
                <a:srgbClr val="0072C6"/>
              </a:solidFill>
              <a:cs typeface="Segoe UI" panose="020B0502040204020203" pitchFamily="34" charset="0"/>
            </a:endParaRPr>
          </a:p>
        </p:txBody>
      </p:sp>
      <p:cxnSp>
        <p:nvCxnSpPr>
          <p:cNvPr id="33" name="Straight Arrow Connector 32"/>
          <p:cNvCxnSpPr>
            <a:stCxn id="26" idx="3"/>
          </p:cNvCxnSpPr>
          <p:nvPr/>
        </p:nvCxnSpPr>
        <p:spPr bwMode="auto">
          <a:xfrm>
            <a:off x="5080305" y="4477324"/>
            <a:ext cx="3540922" cy="0"/>
          </a:xfrm>
          <a:prstGeom prst="straightConnector1">
            <a:avLst/>
          </a:prstGeom>
          <a:noFill/>
          <a:ln w="9525" cap="flat" cmpd="sng" algn="ctr">
            <a:solidFill>
              <a:srgbClr val="969696"/>
            </a:solidFill>
            <a:prstDash val="solid"/>
            <a:round/>
            <a:headEnd type="none" w="med" len="med"/>
            <a:tailEnd type="triangle"/>
          </a:ln>
          <a:effectLst/>
        </p:spPr>
      </p:cxnSp>
      <p:cxnSp>
        <p:nvCxnSpPr>
          <p:cNvPr id="34" name="Straight Arrow Connector 33"/>
          <p:cNvCxnSpPr/>
          <p:nvPr/>
        </p:nvCxnSpPr>
        <p:spPr bwMode="auto">
          <a:xfrm flipV="1">
            <a:off x="2764610" y="5015051"/>
            <a:ext cx="5837790" cy="1093794"/>
          </a:xfrm>
          <a:prstGeom prst="straightConnector1">
            <a:avLst/>
          </a:prstGeom>
          <a:noFill/>
          <a:ln w="9525" cap="flat" cmpd="sng" algn="ctr">
            <a:solidFill>
              <a:srgbClr val="969696"/>
            </a:solidFill>
            <a:prstDash val="solid"/>
            <a:round/>
            <a:headEnd type="none" w="med" len="med"/>
            <a:tailEnd type="triangle"/>
          </a:ln>
          <a:effectLst/>
        </p:spPr>
      </p:cxnSp>
    </p:spTree>
    <p:extLst>
      <p:ext uri="{BB962C8B-B14F-4D97-AF65-F5344CB8AC3E}">
        <p14:creationId xmlns:p14="http://schemas.microsoft.com/office/powerpoint/2010/main" val="363582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2.0 – Introducing Smart Contracts</a:t>
            </a:r>
          </a:p>
        </p:txBody>
      </p:sp>
    </p:spTree>
    <p:extLst>
      <p:ext uri="{BB962C8B-B14F-4D97-AF65-F5344CB8AC3E}">
        <p14:creationId xmlns:p14="http://schemas.microsoft.com/office/powerpoint/2010/main" val="9449850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a:picLocks noChangeAspect="1"/>
          </p:cNvPicPr>
          <p:nvPr/>
        </p:nvPicPr>
        <p:blipFill rotWithShape="1">
          <a:blip r:embed="rId3" cstate="print">
            <a:clrChange>
              <a:clrFrom>
                <a:srgbClr val="D8514E"/>
              </a:clrFrom>
              <a:clrTo>
                <a:srgbClr val="D8514E">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43800"/>
          <a:stretch/>
        </p:blipFill>
        <p:spPr>
          <a:xfrm>
            <a:off x="446861" y="2008988"/>
            <a:ext cx="3205239" cy="4635811"/>
          </a:xfrm>
          <a:prstGeom prst="rect">
            <a:avLst/>
          </a:prstGeom>
        </p:spPr>
      </p:pic>
      <p:pic>
        <p:nvPicPr>
          <p:cNvPr id="92" name="Picture 91"/>
          <p:cNvPicPr>
            <a:picLocks noChangeAspect="1"/>
          </p:cNvPicPr>
          <p:nvPr/>
        </p:nvPicPr>
        <p:blipFill rotWithShape="1">
          <a:blip r:embed="rId5">
            <a:clrChange>
              <a:clrFrom>
                <a:srgbClr val="7CEE7C"/>
              </a:clrFrom>
              <a:clrTo>
                <a:srgbClr val="7CEE7C">
                  <a:alpha val="0"/>
                </a:srgbClr>
              </a:clrTo>
            </a:clrChange>
            <a:duotone>
              <a:prstClr val="black"/>
              <a:schemeClr val="tx1">
                <a:lumMod val="75000"/>
                <a:tint val="45000"/>
                <a:satMod val="400000"/>
              </a:schemeClr>
            </a:duotone>
          </a:blip>
          <a:srcRect r="3896" b="22980"/>
          <a:stretch/>
        </p:blipFill>
        <p:spPr>
          <a:xfrm>
            <a:off x="480863" y="2008988"/>
            <a:ext cx="3137236" cy="4635811"/>
          </a:xfrm>
          <a:prstGeom prst="rect">
            <a:avLst/>
          </a:prstGeom>
        </p:spPr>
      </p:pic>
      <p:sp>
        <p:nvSpPr>
          <p:cNvPr id="93" name="Rectangle 92"/>
          <p:cNvSpPr/>
          <p:nvPr/>
        </p:nvSpPr>
        <p:spPr>
          <a:xfrm>
            <a:off x="4882438" y="1677185"/>
            <a:ext cx="2948387" cy="4452047"/>
          </a:xfrm>
          <a:prstGeom prst="rect">
            <a:avLst/>
          </a:prstGeom>
          <a:solidFill>
            <a:srgbClr val="7030A0">
              <a:alpha val="25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dirty="0">
              <a:solidFill>
                <a:sysClr val="windowText" lastClr="000000"/>
              </a:solidFill>
            </a:endParaRPr>
          </a:p>
        </p:txBody>
      </p:sp>
      <p:sp>
        <p:nvSpPr>
          <p:cNvPr id="94" name="Rectangle 93"/>
          <p:cNvSpPr/>
          <p:nvPr/>
        </p:nvSpPr>
        <p:spPr bwMode="auto">
          <a:xfrm>
            <a:off x="4957726" y="1540790"/>
            <a:ext cx="2797810" cy="233151"/>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Smart Contract Package</a:t>
            </a:r>
          </a:p>
        </p:txBody>
      </p:sp>
      <p:pic>
        <p:nvPicPr>
          <p:cNvPr id="95" name="Picture 94"/>
          <p:cNvPicPr>
            <a:picLocks noChangeAspect="1"/>
          </p:cNvPicPr>
          <p:nvPr/>
        </p:nvPicPr>
        <p:blipFill>
          <a:blip r:embed="rId6"/>
          <a:stretch>
            <a:fillRect/>
          </a:stretch>
        </p:blipFill>
        <p:spPr>
          <a:xfrm>
            <a:off x="5078340" y="5401581"/>
            <a:ext cx="2510989" cy="672983"/>
          </a:xfrm>
          <a:prstGeom prst="rect">
            <a:avLst/>
          </a:prstGeom>
        </p:spPr>
      </p:pic>
      <p:sp>
        <p:nvSpPr>
          <p:cNvPr id="96" name="Rectangle 95"/>
          <p:cNvSpPr/>
          <p:nvPr/>
        </p:nvSpPr>
        <p:spPr bwMode="auto">
          <a:xfrm>
            <a:off x="5037148" y="5135379"/>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Ledger</a:t>
            </a:r>
          </a:p>
        </p:txBody>
      </p:sp>
      <p:pic>
        <p:nvPicPr>
          <p:cNvPr id="97" name="Picture 96"/>
          <p:cNvPicPr>
            <a:picLocks noChangeAspect="1"/>
          </p:cNvPicPr>
          <p:nvPr/>
        </p:nvPicPr>
        <p:blipFill rotWithShape="1">
          <a:blip r:embed="rId7"/>
          <a:srcRect b="17504"/>
          <a:stretch/>
        </p:blipFill>
        <p:spPr>
          <a:xfrm>
            <a:off x="5303495" y="2342076"/>
            <a:ext cx="2124057" cy="746999"/>
          </a:xfrm>
          <a:prstGeom prst="rect">
            <a:avLst/>
          </a:prstGeom>
        </p:spPr>
      </p:pic>
      <p:sp>
        <p:nvSpPr>
          <p:cNvPr id="98" name="Rectangle 97"/>
          <p:cNvSpPr/>
          <p:nvPr/>
        </p:nvSpPr>
        <p:spPr bwMode="auto">
          <a:xfrm>
            <a:off x="5068838" y="2061222"/>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99" name="Rectangle 98"/>
          <p:cNvSpPr/>
          <p:nvPr/>
        </p:nvSpPr>
        <p:spPr bwMode="auto">
          <a:xfrm>
            <a:off x="5031662" y="3643098"/>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Properties</a:t>
            </a:r>
          </a:p>
        </p:txBody>
      </p:sp>
      <p:grpSp>
        <p:nvGrpSpPr>
          <p:cNvPr id="100" name="Group 99"/>
          <p:cNvGrpSpPr/>
          <p:nvPr/>
        </p:nvGrpSpPr>
        <p:grpSpPr>
          <a:xfrm>
            <a:off x="5228316" y="3947967"/>
            <a:ext cx="2200063" cy="590490"/>
            <a:chOff x="816897" y="4529969"/>
            <a:chExt cx="2157120" cy="578964"/>
          </a:xfrm>
        </p:grpSpPr>
        <p:pic>
          <p:nvPicPr>
            <p:cNvPr id="101" name="Picture 100"/>
            <p:cNvPicPr>
              <a:picLocks noChangeAspect="1"/>
            </p:cNvPicPr>
            <p:nvPr/>
          </p:nvPicPr>
          <p:blipFill>
            <a:blip r:embed="rId8"/>
            <a:stretch>
              <a:fillRect/>
            </a:stretch>
          </p:blipFill>
          <p:spPr>
            <a:xfrm>
              <a:off x="816897" y="4529969"/>
              <a:ext cx="999326" cy="578964"/>
            </a:xfrm>
            <a:prstGeom prst="rect">
              <a:avLst/>
            </a:prstGeom>
          </p:spPr>
        </p:pic>
        <p:pic>
          <p:nvPicPr>
            <p:cNvPr id="102" name="Picture 101"/>
            <p:cNvPicPr>
              <a:picLocks noChangeAspect="1"/>
            </p:cNvPicPr>
            <p:nvPr/>
          </p:nvPicPr>
          <p:blipFill>
            <a:blip r:embed="rId9"/>
            <a:stretch>
              <a:fillRect/>
            </a:stretch>
          </p:blipFill>
          <p:spPr>
            <a:xfrm>
              <a:off x="1908174" y="4620723"/>
              <a:ext cx="1065843" cy="397456"/>
            </a:xfrm>
            <a:prstGeom prst="rect">
              <a:avLst/>
            </a:prstGeom>
          </p:spPr>
        </p:pic>
      </p:grpSp>
      <p:grpSp>
        <p:nvGrpSpPr>
          <p:cNvPr id="103" name="Group 102"/>
          <p:cNvGrpSpPr/>
          <p:nvPr/>
        </p:nvGrpSpPr>
        <p:grpSpPr>
          <a:xfrm>
            <a:off x="9108336" y="2653236"/>
            <a:ext cx="2913009" cy="2446027"/>
            <a:chOff x="6319788" y="878338"/>
            <a:chExt cx="5738322" cy="4049262"/>
          </a:xfrm>
        </p:grpSpPr>
        <p:pic>
          <p:nvPicPr>
            <p:cNvPr id="104" name="Picture 103"/>
            <p:cNvPicPr>
              <a:picLocks noChangeAspect="1"/>
            </p:cNvPicPr>
            <p:nvPr/>
          </p:nvPicPr>
          <p:blipFill>
            <a:blip r:embed="rId10"/>
            <a:stretch>
              <a:fillRect/>
            </a:stretch>
          </p:blipFill>
          <p:spPr>
            <a:xfrm>
              <a:off x="6956396" y="996619"/>
              <a:ext cx="4992586" cy="3449119"/>
            </a:xfrm>
            <a:prstGeom prst="rect">
              <a:avLst/>
            </a:prstGeom>
            <a:ln>
              <a:noFill/>
            </a:ln>
          </p:spPr>
        </p:pic>
        <p:sp>
          <p:nvSpPr>
            <p:cNvPr id="105" name="Rectangle 104"/>
            <p:cNvSpPr/>
            <p:nvPr/>
          </p:nvSpPr>
          <p:spPr bwMode="auto">
            <a:xfrm>
              <a:off x="7057636" y="878338"/>
              <a:ext cx="4992586" cy="35674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p:cNvPicPr>
              <a:picLocks noChangeAspect="1"/>
            </p:cNvPicPr>
            <p:nvPr/>
          </p:nvPicPr>
          <p:blipFill>
            <a:blip r:embed="rId10"/>
            <a:stretch>
              <a:fillRect/>
            </a:stretch>
          </p:blipFill>
          <p:spPr>
            <a:xfrm>
              <a:off x="6825652" y="1092639"/>
              <a:ext cx="4992586" cy="3449119"/>
            </a:xfrm>
            <a:prstGeom prst="rect">
              <a:avLst/>
            </a:prstGeom>
            <a:ln>
              <a:noFill/>
            </a:ln>
          </p:spPr>
        </p:pic>
        <p:sp>
          <p:nvSpPr>
            <p:cNvPr id="151" name="Rectangle 150"/>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2" name="Picture 151"/>
            <p:cNvPicPr>
              <a:picLocks noChangeAspect="1"/>
            </p:cNvPicPr>
            <p:nvPr/>
          </p:nvPicPr>
          <p:blipFill>
            <a:blip r:embed="rId10"/>
            <a:stretch>
              <a:fillRect/>
            </a:stretch>
          </p:blipFill>
          <p:spPr>
            <a:xfrm>
              <a:off x="6724412" y="1210920"/>
              <a:ext cx="4992586" cy="3449119"/>
            </a:xfrm>
            <a:prstGeom prst="rect">
              <a:avLst/>
            </a:prstGeom>
            <a:ln>
              <a:noFill/>
            </a:ln>
          </p:spPr>
        </p:pic>
        <p:sp>
          <p:nvSpPr>
            <p:cNvPr id="153" name="Rectangle 152"/>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4" name="Picture 153"/>
            <p:cNvPicPr>
              <a:picLocks noChangeAspect="1"/>
            </p:cNvPicPr>
            <p:nvPr/>
          </p:nvPicPr>
          <p:blipFill>
            <a:blip r:embed="rId10"/>
            <a:stretch>
              <a:fillRect/>
            </a:stretch>
          </p:blipFill>
          <p:spPr>
            <a:xfrm>
              <a:off x="6623172" y="1344700"/>
              <a:ext cx="4992586" cy="3449119"/>
            </a:xfrm>
            <a:prstGeom prst="rect">
              <a:avLst/>
            </a:prstGeom>
            <a:ln>
              <a:noFill/>
            </a:ln>
          </p:spPr>
        </p:pic>
      </p:grpSp>
      <p:sp>
        <p:nvSpPr>
          <p:cNvPr id="155" name="Isosceles Triangle 154"/>
          <p:cNvSpPr/>
          <p:nvPr/>
        </p:nvSpPr>
        <p:spPr bwMode="auto">
          <a:xfrm rot="5400000">
            <a:off x="3257357" y="3768252"/>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6" name="Isosceles Triangle 155"/>
          <p:cNvSpPr/>
          <p:nvPr/>
        </p:nvSpPr>
        <p:spPr bwMode="auto">
          <a:xfrm rot="5400000">
            <a:off x="7583175" y="3779987"/>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723368" y="1540790"/>
            <a:ext cx="2797810" cy="233151"/>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ysClr val="windowText" lastClr="000000"/>
                </a:solidFill>
                <a:ea typeface="Segoe UI" pitchFamily="34" charset="0"/>
                <a:cs typeface="Segoe UI" pitchFamily="34" charset="0"/>
              </a:rPr>
              <a:t>Traditional Contract</a:t>
            </a:r>
          </a:p>
        </p:txBody>
      </p:sp>
      <p:sp>
        <p:nvSpPr>
          <p:cNvPr id="158" name="Rectangle 157"/>
          <p:cNvSpPr/>
          <p:nvPr/>
        </p:nvSpPr>
        <p:spPr bwMode="auto">
          <a:xfrm>
            <a:off x="9192085" y="1540790"/>
            <a:ext cx="2797810" cy="233151"/>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chemeClr val="bg2"/>
                </a:solidFill>
                <a:ea typeface="Segoe UI" pitchFamily="34" charset="0"/>
                <a:cs typeface="Segoe UI" pitchFamily="34" charset="0"/>
              </a:rPr>
              <a:t>Deployed to Nodes</a:t>
            </a:r>
          </a:p>
        </p:txBody>
      </p:sp>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 2.0 | </a:t>
            </a:r>
            <a:r>
              <a:rPr lang="en-US" sz="4488" kern="800" spc="-102" dirty="0">
                <a:ln w="3175">
                  <a:noFill/>
                </a:ln>
                <a:solidFill>
                  <a:srgbClr val="0070C0"/>
                </a:solidFill>
                <a:latin typeface="Segoe UI Light" panose="020B0502040204020203" pitchFamily="34" charset="0"/>
                <a:cs typeface="Segoe UI Light"/>
              </a:rPr>
              <a:t>Smart Contracts</a:t>
            </a:r>
            <a:endParaRPr lang="en-US" sz="4488" kern="800" dirty="0">
              <a:solidFill>
                <a:srgbClr val="737373"/>
              </a:solidFill>
              <a:latin typeface="Segoe UI Light" panose="020B0502040204020203" pitchFamily="34" charset="0"/>
              <a:cs typeface="Segoe UI Light"/>
            </a:endParaRPr>
          </a:p>
        </p:txBody>
      </p:sp>
    </p:spTree>
    <p:extLst>
      <p:ext uri="{BB962C8B-B14F-4D97-AF65-F5344CB8AC3E}">
        <p14:creationId xmlns:p14="http://schemas.microsoft.com/office/powerpoint/2010/main" val="70149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6" grpId="0" animBg="1"/>
      <p:bldP spid="98" grpId="0" animBg="1"/>
      <p:bldP spid="99" grpId="0" animBg="1"/>
      <p:bldP spid="155" grpId="0" animBg="1"/>
      <p:bldP spid="156" grpId="0" animBg="1"/>
      <p:bldP spid="15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3"/>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4"/>
              </a:rPr>
              <a:t>sweisfel@microsoft.com</a:t>
            </a:r>
            <a:r>
              <a:rPr lang="en-US" sz="2000" u="sng" dirty="0">
                <a:solidFill>
                  <a:schemeClr val="bg1"/>
                </a:solidFill>
              </a:rPr>
              <a:t> </a:t>
            </a:r>
            <a:endParaRPr lang="en-US" sz="2000"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Austin, TX</a:t>
            </a:r>
          </a:p>
        </p:txBody>
      </p:sp>
      <p:sp>
        <p:nvSpPr>
          <p:cNvPr id="5" name="Rectangle 4">
            <a:extLst>
              <a:ext uri="{FF2B5EF4-FFF2-40B4-BE49-F238E27FC236}">
                <a16:creationId xmlns:a16="http://schemas.microsoft.com/office/drawing/2014/main" id="{D65994FD-5FD8-4D9B-9D0D-25F6842F0037}"/>
              </a:ext>
            </a:extLst>
          </p:cNvPr>
          <p:cNvSpPr/>
          <p:nvPr/>
        </p:nvSpPr>
        <p:spPr>
          <a:xfrm>
            <a:off x="808037" y="5021262"/>
            <a:ext cx="7246664" cy="461665"/>
          </a:xfrm>
          <a:prstGeom prst="rect">
            <a:avLst/>
          </a:prstGeom>
        </p:spPr>
        <p:txBody>
          <a:bodyPr wrap="none">
            <a:spAutoFit/>
          </a:bodyPr>
          <a:lstStyle/>
          <a:p>
            <a:r>
              <a:rPr lang="en-US" sz="2400" dirty="0"/>
              <a:t>Download Slides @ </a:t>
            </a:r>
            <a:r>
              <a:rPr lang="en-US" sz="2400" dirty="0">
                <a:hlinkClick r:id="rId5"/>
              </a:rPr>
              <a:t>https://aka.ms/Angelbeat/Shawn</a:t>
            </a:r>
            <a:r>
              <a:rPr lang="en-US" sz="2400" dirty="0"/>
              <a:t> </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sp>
        <p:nvSpPr>
          <p:cNvPr id="18" name="Oval 17"/>
          <p:cNvSpPr/>
          <p:nvPr/>
        </p:nvSpPr>
        <p:spPr bwMode="auto">
          <a:xfrm>
            <a:off x="10422430" y="2469288"/>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p:cNvCxnSpPr>
            <a:stCxn id="18" idx="4"/>
          </p:cNvCxnSpPr>
          <p:nvPr/>
        </p:nvCxnSpPr>
        <p:spPr>
          <a:xfrm>
            <a:off x="10538988" y="2702405"/>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1" name="Group 40"/>
          <p:cNvGrpSpPr/>
          <p:nvPr/>
        </p:nvGrpSpPr>
        <p:grpSpPr>
          <a:xfrm>
            <a:off x="9954538" y="1091873"/>
            <a:ext cx="1156264" cy="1156264"/>
            <a:chOff x="9759873" y="830555"/>
            <a:chExt cx="1133856" cy="1133856"/>
          </a:xfrm>
        </p:grpSpPr>
        <p:sp>
          <p:nvSpPr>
            <p:cNvPr id="42" name="Oval 41"/>
            <p:cNvSpPr/>
            <p:nvPr/>
          </p:nvSpPr>
          <p:spPr bwMode="auto">
            <a:xfrm>
              <a:off x="9759873" y="830555"/>
              <a:ext cx="1133856" cy="1133856"/>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26"/>
            <p:cNvGrpSpPr>
              <a:grpSpLocks noChangeAspect="1"/>
            </p:cNvGrpSpPr>
            <p:nvPr/>
          </p:nvGrpSpPr>
          <p:grpSpPr bwMode="auto">
            <a:xfrm>
              <a:off x="10223614" y="1153008"/>
              <a:ext cx="206375" cy="488950"/>
              <a:chOff x="3852" y="2049"/>
              <a:chExt cx="130" cy="308"/>
            </a:xfrm>
          </p:grpSpPr>
          <p:sp>
            <p:nvSpPr>
              <p:cNvPr id="44" name="Freeform 27"/>
              <p:cNvSpPr>
                <a:spLocks noEditPoints="1"/>
              </p:cNvSpPr>
              <p:nvPr/>
            </p:nvSpPr>
            <p:spPr bwMode="auto">
              <a:xfrm>
                <a:off x="3852" y="2049"/>
                <a:ext cx="130" cy="308"/>
              </a:xfrm>
              <a:custGeom>
                <a:avLst/>
                <a:gdLst>
                  <a:gd name="T0" fmla="*/ 12 w 52"/>
                  <a:gd name="T1" fmla="*/ 128 h 128"/>
                  <a:gd name="T2" fmla="*/ 24 w 52"/>
                  <a:gd name="T3" fmla="*/ 128 h 128"/>
                  <a:gd name="T4" fmla="*/ 32 w 52"/>
                  <a:gd name="T5" fmla="*/ 128 h 128"/>
                  <a:gd name="T6" fmla="*/ 40 w 52"/>
                  <a:gd name="T7" fmla="*/ 120 h 128"/>
                  <a:gd name="T8" fmla="*/ 40 w 52"/>
                  <a:gd name="T9" fmla="*/ 55 h 128"/>
                  <a:gd name="T10" fmla="*/ 52 w 52"/>
                  <a:gd name="T11" fmla="*/ 40 h 128"/>
                  <a:gd name="T12" fmla="*/ 52 w 52"/>
                  <a:gd name="T13" fmla="*/ 16 h 128"/>
                  <a:gd name="T14" fmla="*/ 36 w 52"/>
                  <a:gd name="T15" fmla="*/ 0 h 128"/>
                  <a:gd name="T16" fmla="*/ 16 w 52"/>
                  <a:gd name="T17" fmla="*/ 0 h 128"/>
                  <a:gd name="T18" fmla="*/ 0 w 52"/>
                  <a:gd name="T19" fmla="*/ 16 h 128"/>
                  <a:gd name="T20" fmla="*/ 0 w 52"/>
                  <a:gd name="T21" fmla="*/ 40 h 128"/>
                  <a:gd name="T22" fmla="*/ 12 w 52"/>
                  <a:gd name="T23" fmla="*/ 55 h 128"/>
                  <a:gd name="T24" fmla="*/ 12 w 52"/>
                  <a:gd name="T25" fmla="*/ 88 h 128"/>
                  <a:gd name="T26" fmla="*/ 16 w 52"/>
                  <a:gd name="T27" fmla="*/ 92 h 128"/>
                  <a:gd name="T28" fmla="*/ 12 w 52"/>
                  <a:gd name="T29" fmla="*/ 96 h 128"/>
                  <a:gd name="T30" fmla="*/ 12 w 52"/>
                  <a:gd name="T31" fmla="*/ 108 h 128"/>
                  <a:gd name="T32" fmla="*/ 16 w 52"/>
                  <a:gd name="T33" fmla="*/ 112 h 128"/>
                  <a:gd name="T34" fmla="*/ 12 w 52"/>
                  <a:gd name="T35" fmla="*/ 116 h 128"/>
                  <a:gd name="T36" fmla="*/ 12 w 52"/>
                  <a:gd name="T37" fmla="*/ 128 h 128"/>
                  <a:gd name="T38" fmla="*/ 32 w 52"/>
                  <a:gd name="T39" fmla="*/ 120 h 128"/>
                  <a:gd name="T40" fmla="*/ 24 w 52"/>
                  <a:gd name="T41" fmla="*/ 120 h 128"/>
                  <a:gd name="T42" fmla="*/ 20 w 52"/>
                  <a:gd name="T43" fmla="*/ 120 h 128"/>
                  <a:gd name="T44" fmla="*/ 20 w 52"/>
                  <a:gd name="T45" fmla="*/ 119 h 128"/>
                  <a:gd name="T46" fmla="*/ 22 w 52"/>
                  <a:gd name="T47" fmla="*/ 118 h 128"/>
                  <a:gd name="T48" fmla="*/ 27 w 52"/>
                  <a:gd name="T49" fmla="*/ 112 h 128"/>
                  <a:gd name="T50" fmla="*/ 22 w 52"/>
                  <a:gd name="T51" fmla="*/ 106 h 128"/>
                  <a:gd name="T52" fmla="*/ 20 w 52"/>
                  <a:gd name="T53" fmla="*/ 105 h 128"/>
                  <a:gd name="T54" fmla="*/ 20 w 52"/>
                  <a:gd name="T55" fmla="*/ 99 h 128"/>
                  <a:gd name="T56" fmla="*/ 22 w 52"/>
                  <a:gd name="T57" fmla="*/ 98 h 128"/>
                  <a:gd name="T58" fmla="*/ 27 w 52"/>
                  <a:gd name="T59" fmla="*/ 92 h 128"/>
                  <a:gd name="T60" fmla="*/ 22 w 52"/>
                  <a:gd name="T61" fmla="*/ 86 h 128"/>
                  <a:gd name="T62" fmla="*/ 20 w 52"/>
                  <a:gd name="T63" fmla="*/ 85 h 128"/>
                  <a:gd name="T64" fmla="*/ 20 w 52"/>
                  <a:gd name="T65" fmla="*/ 56 h 128"/>
                  <a:gd name="T66" fmla="*/ 32 w 52"/>
                  <a:gd name="T67" fmla="*/ 56 h 128"/>
                  <a:gd name="T68" fmla="*/ 32 w 52"/>
                  <a:gd name="T69" fmla="*/ 120 h 128"/>
                  <a:gd name="T70" fmla="*/ 8 w 52"/>
                  <a:gd name="T71" fmla="*/ 40 h 128"/>
                  <a:gd name="T72" fmla="*/ 8 w 52"/>
                  <a:gd name="T73" fmla="*/ 16 h 128"/>
                  <a:gd name="T74" fmla="*/ 16 w 52"/>
                  <a:gd name="T75" fmla="*/ 8 h 128"/>
                  <a:gd name="T76" fmla="*/ 36 w 52"/>
                  <a:gd name="T77" fmla="*/ 8 h 128"/>
                  <a:gd name="T78" fmla="*/ 44 w 52"/>
                  <a:gd name="T79" fmla="*/ 16 h 128"/>
                  <a:gd name="T80" fmla="*/ 44 w 52"/>
                  <a:gd name="T81" fmla="*/ 40 h 128"/>
                  <a:gd name="T82" fmla="*/ 36 w 52"/>
                  <a:gd name="T83" fmla="*/ 48 h 128"/>
                  <a:gd name="T84" fmla="*/ 16 w 52"/>
                  <a:gd name="T85" fmla="*/ 48 h 128"/>
                  <a:gd name="T86" fmla="*/ 8 w 52"/>
                  <a:gd name="T8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128">
                    <a:moveTo>
                      <a:pt x="12" y="128"/>
                    </a:moveTo>
                    <a:cubicBezTo>
                      <a:pt x="24" y="128"/>
                      <a:pt x="24" y="128"/>
                      <a:pt x="24" y="128"/>
                    </a:cubicBezTo>
                    <a:cubicBezTo>
                      <a:pt x="32" y="128"/>
                      <a:pt x="32" y="128"/>
                      <a:pt x="32" y="128"/>
                    </a:cubicBezTo>
                    <a:cubicBezTo>
                      <a:pt x="36" y="128"/>
                      <a:pt x="40" y="124"/>
                      <a:pt x="40" y="120"/>
                    </a:cubicBezTo>
                    <a:cubicBezTo>
                      <a:pt x="40" y="55"/>
                      <a:pt x="40" y="55"/>
                      <a:pt x="40" y="55"/>
                    </a:cubicBezTo>
                    <a:cubicBezTo>
                      <a:pt x="47" y="54"/>
                      <a:pt x="52" y="47"/>
                      <a:pt x="52" y="40"/>
                    </a:cubicBezTo>
                    <a:cubicBezTo>
                      <a:pt x="52" y="16"/>
                      <a:pt x="52" y="16"/>
                      <a:pt x="52" y="16"/>
                    </a:cubicBezTo>
                    <a:cubicBezTo>
                      <a:pt x="52" y="7"/>
                      <a:pt x="45" y="0"/>
                      <a:pt x="36" y="0"/>
                    </a:cubicBezTo>
                    <a:cubicBezTo>
                      <a:pt x="16" y="0"/>
                      <a:pt x="16" y="0"/>
                      <a:pt x="16" y="0"/>
                    </a:cubicBezTo>
                    <a:cubicBezTo>
                      <a:pt x="7" y="0"/>
                      <a:pt x="0" y="7"/>
                      <a:pt x="0" y="16"/>
                    </a:cubicBezTo>
                    <a:cubicBezTo>
                      <a:pt x="0" y="40"/>
                      <a:pt x="0" y="40"/>
                      <a:pt x="0" y="40"/>
                    </a:cubicBezTo>
                    <a:cubicBezTo>
                      <a:pt x="0" y="47"/>
                      <a:pt x="5" y="54"/>
                      <a:pt x="12" y="55"/>
                    </a:cubicBezTo>
                    <a:cubicBezTo>
                      <a:pt x="12" y="88"/>
                      <a:pt x="12" y="88"/>
                      <a:pt x="12" y="88"/>
                    </a:cubicBezTo>
                    <a:cubicBezTo>
                      <a:pt x="16" y="92"/>
                      <a:pt x="16" y="92"/>
                      <a:pt x="16" y="92"/>
                    </a:cubicBezTo>
                    <a:cubicBezTo>
                      <a:pt x="12" y="96"/>
                      <a:pt x="12" y="96"/>
                      <a:pt x="12" y="96"/>
                    </a:cubicBezTo>
                    <a:cubicBezTo>
                      <a:pt x="12" y="108"/>
                      <a:pt x="12" y="108"/>
                      <a:pt x="12" y="108"/>
                    </a:cubicBezTo>
                    <a:cubicBezTo>
                      <a:pt x="16" y="112"/>
                      <a:pt x="16" y="112"/>
                      <a:pt x="16" y="112"/>
                    </a:cubicBezTo>
                    <a:cubicBezTo>
                      <a:pt x="12" y="116"/>
                      <a:pt x="12" y="116"/>
                      <a:pt x="12" y="116"/>
                    </a:cubicBezTo>
                    <a:lnTo>
                      <a:pt x="12" y="128"/>
                    </a:lnTo>
                    <a:close/>
                    <a:moveTo>
                      <a:pt x="32" y="120"/>
                    </a:moveTo>
                    <a:cubicBezTo>
                      <a:pt x="24" y="120"/>
                      <a:pt x="24" y="120"/>
                      <a:pt x="24" y="120"/>
                    </a:cubicBezTo>
                    <a:cubicBezTo>
                      <a:pt x="20" y="120"/>
                      <a:pt x="20" y="120"/>
                      <a:pt x="20" y="120"/>
                    </a:cubicBezTo>
                    <a:cubicBezTo>
                      <a:pt x="20" y="119"/>
                      <a:pt x="20" y="119"/>
                      <a:pt x="20" y="119"/>
                    </a:cubicBezTo>
                    <a:cubicBezTo>
                      <a:pt x="22" y="118"/>
                      <a:pt x="22" y="118"/>
                      <a:pt x="22" y="118"/>
                    </a:cubicBezTo>
                    <a:cubicBezTo>
                      <a:pt x="27" y="112"/>
                      <a:pt x="27" y="112"/>
                      <a:pt x="27" y="112"/>
                    </a:cubicBezTo>
                    <a:cubicBezTo>
                      <a:pt x="22" y="106"/>
                      <a:pt x="22" y="106"/>
                      <a:pt x="22" y="106"/>
                    </a:cubicBezTo>
                    <a:cubicBezTo>
                      <a:pt x="20" y="105"/>
                      <a:pt x="20" y="105"/>
                      <a:pt x="20" y="105"/>
                    </a:cubicBezTo>
                    <a:cubicBezTo>
                      <a:pt x="20" y="99"/>
                      <a:pt x="20" y="99"/>
                      <a:pt x="20" y="99"/>
                    </a:cubicBezTo>
                    <a:cubicBezTo>
                      <a:pt x="22" y="98"/>
                      <a:pt x="22" y="98"/>
                      <a:pt x="22" y="98"/>
                    </a:cubicBezTo>
                    <a:cubicBezTo>
                      <a:pt x="27" y="92"/>
                      <a:pt x="27" y="92"/>
                      <a:pt x="27" y="92"/>
                    </a:cubicBezTo>
                    <a:cubicBezTo>
                      <a:pt x="22" y="86"/>
                      <a:pt x="22" y="86"/>
                      <a:pt x="22" y="86"/>
                    </a:cubicBezTo>
                    <a:cubicBezTo>
                      <a:pt x="20" y="85"/>
                      <a:pt x="20" y="85"/>
                      <a:pt x="20" y="85"/>
                    </a:cubicBezTo>
                    <a:cubicBezTo>
                      <a:pt x="20" y="56"/>
                      <a:pt x="20" y="56"/>
                      <a:pt x="20" y="56"/>
                    </a:cubicBezTo>
                    <a:cubicBezTo>
                      <a:pt x="32" y="56"/>
                      <a:pt x="32" y="56"/>
                      <a:pt x="32" y="56"/>
                    </a:cubicBezTo>
                    <a:lnTo>
                      <a:pt x="32" y="120"/>
                    </a:lnTo>
                    <a:close/>
                    <a:moveTo>
                      <a:pt x="8" y="40"/>
                    </a:moveTo>
                    <a:cubicBezTo>
                      <a:pt x="8" y="16"/>
                      <a:pt x="8" y="16"/>
                      <a:pt x="8" y="16"/>
                    </a:cubicBezTo>
                    <a:cubicBezTo>
                      <a:pt x="8" y="12"/>
                      <a:pt x="12" y="8"/>
                      <a:pt x="16" y="8"/>
                    </a:cubicBezTo>
                    <a:cubicBezTo>
                      <a:pt x="36" y="8"/>
                      <a:pt x="36" y="8"/>
                      <a:pt x="36" y="8"/>
                    </a:cubicBezTo>
                    <a:cubicBezTo>
                      <a:pt x="40" y="8"/>
                      <a:pt x="44" y="12"/>
                      <a:pt x="44" y="16"/>
                    </a:cubicBezTo>
                    <a:cubicBezTo>
                      <a:pt x="44" y="40"/>
                      <a:pt x="44" y="40"/>
                      <a:pt x="44" y="40"/>
                    </a:cubicBezTo>
                    <a:cubicBezTo>
                      <a:pt x="44" y="44"/>
                      <a:pt x="40" y="48"/>
                      <a:pt x="36" y="48"/>
                    </a:cubicBezTo>
                    <a:cubicBezTo>
                      <a:pt x="16" y="48"/>
                      <a:pt x="16" y="48"/>
                      <a:pt x="16" y="48"/>
                    </a:cubicBezTo>
                    <a:cubicBezTo>
                      <a:pt x="12" y="48"/>
                      <a:pt x="8" y="44"/>
                      <a:pt x="8" y="40"/>
                    </a:cubicBezTo>
                    <a:close/>
                  </a:path>
                </a:pathLst>
              </a:custGeom>
              <a:solidFill>
                <a:srgbClr val="0072C6"/>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5" name="Oval 28"/>
              <p:cNvSpPr>
                <a:spLocks noChangeArrowheads="1"/>
              </p:cNvSpPr>
              <p:nvPr/>
            </p:nvSpPr>
            <p:spPr bwMode="auto">
              <a:xfrm>
                <a:off x="3902" y="2087"/>
                <a:ext cx="30" cy="29"/>
              </a:xfrm>
              <a:prstGeom prst="ellipse">
                <a:avLst/>
              </a:prstGeom>
              <a:solidFill>
                <a:schemeClr val="tx1"/>
              </a:solid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46" name="Rectangle 45"/>
          <p:cNvSpPr/>
          <p:nvPr/>
        </p:nvSpPr>
        <p:spPr>
          <a:xfrm>
            <a:off x="4266862" y="6156752"/>
            <a:ext cx="8168730" cy="290034"/>
          </a:xfrm>
          <a:prstGeom prst="rect">
            <a:avLst/>
          </a:prstGeom>
        </p:spPr>
        <p:txBody>
          <a:bodyPr wrap="square">
            <a:spAutoFit/>
          </a:bodyPr>
          <a:lstStyle/>
          <a:p>
            <a:pPr algn="just" defTabSz="951156"/>
            <a:endParaRPr lang="en-US" sz="1248" i="1" kern="0" dirty="0">
              <a:solidFill>
                <a:sysClr val="windowText" lastClr="000000"/>
              </a:solidFill>
            </a:endParaRPr>
          </a:p>
        </p:txBody>
      </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pic>
        <p:nvPicPr>
          <p:cNvPr id="55" name="Picture 10" descr="http://slant.investorplace.com/files/2013/07/MSFT_logo_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4823" y="4623563"/>
            <a:ext cx="2936569" cy="10801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864599" y="3296527"/>
            <a:ext cx="3284039" cy="1366788"/>
          </a:xfrm>
          <a:prstGeom prst="rect">
            <a:avLst/>
          </a:prstGeom>
        </p:spPr>
        <p:txBody>
          <a:bodyPr wrap="square">
            <a:spAutoFit/>
          </a:bodyPr>
          <a:lstStyle/>
          <a:p>
            <a:pPr algn="ctr" defTabSz="951156">
              <a:lnSpc>
                <a:spcPct val="90000"/>
              </a:lnSpc>
              <a:spcAft>
                <a:spcPts val="612"/>
              </a:spcAft>
            </a:pPr>
            <a:r>
              <a:rPr lang="en-US" sz="1836" b="1" kern="0" dirty="0">
                <a:gradFill>
                  <a:gsLst>
                    <a:gs pos="2917">
                      <a:srgbClr val="505050"/>
                    </a:gs>
                    <a:gs pos="30000">
                      <a:srgbClr val="505050"/>
                    </a:gs>
                  </a:gsLst>
                  <a:lin ang="5400000" scaled="0"/>
                </a:gradFill>
              </a:rPr>
              <a:t>Blockchain 3.0</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Cloud Servicing</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Multilayer Middleware</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Cryptlets</a:t>
            </a:r>
            <a:endParaRPr lang="en-US" sz="1836" dirty="0"/>
          </a:p>
        </p:txBody>
      </p:sp>
      <p:sp>
        <p:nvSpPr>
          <p:cNvPr id="4" name="Rectangle 3"/>
          <p:cNvSpPr/>
          <p:nvPr/>
        </p:nvSpPr>
        <p:spPr>
          <a:xfrm>
            <a:off x="9215322" y="3058184"/>
            <a:ext cx="2710129" cy="162553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3.0 – Microsoft evolving the ledger to address the big problem</a:t>
            </a:r>
          </a:p>
        </p:txBody>
      </p:sp>
    </p:spTree>
    <p:extLst>
      <p:ext uri="{BB962C8B-B14F-4D97-AF65-F5344CB8AC3E}">
        <p14:creationId xmlns:p14="http://schemas.microsoft.com/office/powerpoint/2010/main" val="19123053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080" dirty="0"/>
              <a:t>Blockchain 3.0 | </a:t>
            </a:r>
            <a:r>
              <a:rPr lang="en-US" sz="4182" dirty="0"/>
              <a:t>State-of-the-art </a:t>
            </a:r>
            <a:r>
              <a:rPr lang="en-US" sz="4488" kern="800" spc="-102" dirty="0">
                <a:ln w="3175">
                  <a:noFill/>
                </a:ln>
                <a:solidFill>
                  <a:srgbClr val="0070C0"/>
                </a:solidFill>
                <a:latin typeface="Segoe UI Light" panose="020B0502040204020203" pitchFamily="34" charset="0"/>
                <a:cs typeface="Segoe UI Light"/>
              </a:rPr>
              <a:t>cryptlets</a:t>
            </a:r>
            <a:r>
              <a:rPr lang="en-US" sz="4182" dirty="0"/>
              <a:t> innovation</a:t>
            </a:r>
          </a:p>
        </p:txBody>
      </p:sp>
      <p:pic>
        <p:nvPicPr>
          <p:cNvPr id="5" name="Picture 4">
            <a:extLst>
              <a:ext uri="{FF2B5EF4-FFF2-40B4-BE49-F238E27FC236}">
                <a16:creationId xmlns:a16="http://schemas.microsoft.com/office/drawing/2014/main" id="{A07DB69E-9802-4ED3-8FD7-9BF48984D71C}"/>
              </a:ext>
            </a:extLst>
          </p:cNvPr>
          <p:cNvPicPr>
            <a:picLocks noChangeAspect="1"/>
          </p:cNvPicPr>
          <p:nvPr/>
        </p:nvPicPr>
        <p:blipFill>
          <a:blip r:embed="rId3"/>
          <a:stretch>
            <a:fillRect/>
          </a:stretch>
        </p:blipFill>
        <p:spPr>
          <a:xfrm>
            <a:off x="1265237" y="1820862"/>
            <a:ext cx="9415348" cy="4648200"/>
          </a:xfrm>
          <a:prstGeom prst="rect">
            <a:avLst/>
          </a:prstGeom>
        </p:spPr>
      </p:pic>
    </p:spTree>
    <p:extLst>
      <p:ext uri="{BB962C8B-B14F-4D97-AF65-F5344CB8AC3E}">
        <p14:creationId xmlns:p14="http://schemas.microsoft.com/office/powerpoint/2010/main" val="42024964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Blockchain shows tremendous potential across industries</a:t>
            </a:r>
          </a:p>
        </p:txBody>
      </p:sp>
      <p:grpSp>
        <p:nvGrpSpPr>
          <p:cNvPr id="5" name="Group 4"/>
          <p:cNvGrpSpPr/>
          <p:nvPr/>
        </p:nvGrpSpPr>
        <p:grpSpPr>
          <a:xfrm>
            <a:off x="1923075" y="1995755"/>
            <a:ext cx="8590326" cy="3829627"/>
            <a:chOff x="1636927" y="1956800"/>
            <a:chExt cx="8422653" cy="3754877"/>
          </a:xfrm>
        </p:grpSpPr>
        <p:sp>
          <p:nvSpPr>
            <p:cNvPr id="207" name="Rectangle 206">
              <a:extLst>
                <a:ext uri="{FF2B5EF4-FFF2-40B4-BE49-F238E27FC236}">
                  <a16:creationId xmlns:a16="http://schemas.microsoft.com/office/drawing/2014/main" id="{DC2BC5B5-0188-420D-BE7F-DE36EDA8000F}"/>
                </a:ext>
              </a:extLst>
            </p:cNvPr>
            <p:cNvSpPr/>
            <p:nvPr/>
          </p:nvSpPr>
          <p:spPr bwMode="auto">
            <a:xfrm>
              <a:off x="1636927"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Manufacturing</a:t>
              </a:r>
            </a:p>
          </p:txBody>
        </p:sp>
        <p:sp>
          <p:nvSpPr>
            <p:cNvPr id="274" name="Rectangle 273">
              <a:extLst>
                <a:ext uri="{FF2B5EF4-FFF2-40B4-BE49-F238E27FC236}">
                  <a16:creationId xmlns:a16="http://schemas.microsoft.com/office/drawing/2014/main" id="{3A50CB90-078E-4093-A9F0-6DC33B6FA430}"/>
                </a:ext>
              </a:extLst>
            </p:cNvPr>
            <p:cNvSpPr/>
            <p:nvPr/>
          </p:nvSpPr>
          <p:spPr bwMode="auto">
            <a:xfrm>
              <a:off x="1697963"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Asset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Real time auction for supplier contracts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Supply chain transparency</a:t>
              </a:r>
            </a:p>
          </p:txBody>
        </p:sp>
        <p:sp>
          <p:nvSpPr>
            <p:cNvPr id="206" name="Hexagon 205">
              <a:extLst>
                <a:ext uri="{FF2B5EF4-FFF2-40B4-BE49-F238E27FC236}">
                  <a16:creationId xmlns:a16="http://schemas.microsoft.com/office/drawing/2014/main" id="{45D82D7B-03B8-4EFD-8E75-6D3CAEC99DE5}"/>
                </a:ext>
              </a:extLst>
            </p:cNvPr>
            <p:cNvSpPr/>
            <p:nvPr/>
          </p:nvSpPr>
          <p:spPr bwMode="auto">
            <a:xfrm rot="16200000">
              <a:off x="1897599"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Freeform 64">
              <a:extLst>
                <a:ext uri="{FF2B5EF4-FFF2-40B4-BE49-F238E27FC236}">
                  <a16:creationId xmlns:a16="http://schemas.microsoft.com/office/drawing/2014/main" id="{B794344D-502C-4935-B217-9022B8E2D715}"/>
                </a:ext>
              </a:extLst>
            </p:cNvPr>
            <p:cNvSpPr>
              <a:spLocks/>
            </p:cNvSpPr>
            <p:nvPr/>
          </p:nvSpPr>
          <p:spPr bwMode="auto">
            <a:xfrm>
              <a:off x="2125471" y="2885355"/>
              <a:ext cx="365708" cy="365708"/>
            </a:xfrm>
            <a:custGeom>
              <a:avLst/>
              <a:gdLst>
                <a:gd name="connsiteX0" fmla="*/ 2300026 w 4633912"/>
                <a:gd name="connsiteY0" fmla="*/ 1314450 h 4625975"/>
                <a:gd name="connsiteX1" fmla="*/ 1265237 w 4633912"/>
                <a:gd name="connsiteY1" fmla="*/ 2346325 h 4625975"/>
                <a:gd name="connsiteX2" fmla="*/ 2300026 w 4633912"/>
                <a:gd name="connsiteY2" fmla="*/ 3378200 h 4625975"/>
                <a:gd name="connsiteX3" fmla="*/ 3330574 w 4633912"/>
                <a:gd name="connsiteY3" fmla="*/ 2350572 h 4625975"/>
                <a:gd name="connsiteX4" fmla="*/ 2300026 w 4633912"/>
                <a:gd name="connsiteY4" fmla="*/ 1314450 h 4625975"/>
                <a:gd name="connsiteX5" fmla="*/ 2300027 w 4633912"/>
                <a:gd name="connsiteY5" fmla="*/ 1144588 h 4625975"/>
                <a:gd name="connsiteX6" fmla="*/ 3500437 w 4633912"/>
                <a:gd name="connsiteY6" fmla="*/ 2350572 h 4625975"/>
                <a:gd name="connsiteX7" fmla="*/ 2300027 w 4633912"/>
                <a:gd name="connsiteY7" fmla="*/ 3548063 h 4625975"/>
                <a:gd name="connsiteX8" fmla="*/ 1095375 w 4633912"/>
                <a:gd name="connsiteY8" fmla="*/ 2346326 h 4625975"/>
                <a:gd name="connsiteX9" fmla="*/ 2300027 w 4633912"/>
                <a:gd name="connsiteY9" fmla="*/ 1144588 h 4625975"/>
                <a:gd name="connsiteX10" fmla="*/ 2321199 w 4633912"/>
                <a:gd name="connsiteY10" fmla="*/ 168275 h 4625975"/>
                <a:gd name="connsiteX11" fmla="*/ 2019927 w 4633912"/>
                <a:gd name="connsiteY11" fmla="*/ 189502 h 4625975"/>
                <a:gd name="connsiteX12" fmla="*/ 2019927 w 4633912"/>
                <a:gd name="connsiteY12" fmla="*/ 588568 h 4625975"/>
                <a:gd name="connsiteX13" fmla="*/ 1960521 w 4633912"/>
                <a:gd name="connsiteY13" fmla="*/ 669230 h 4625975"/>
                <a:gd name="connsiteX14" fmla="*/ 1837466 w 4633912"/>
                <a:gd name="connsiteY14" fmla="*/ 703194 h 4625975"/>
                <a:gd name="connsiteX15" fmla="*/ 1506492 w 4633912"/>
                <a:gd name="connsiteY15" fmla="*/ 834800 h 4625975"/>
                <a:gd name="connsiteX16" fmla="*/ 1400410 w 4633912"/>
                <a:gd name="connsiteY16" fmla="*/ 894236 h 4625975"/>
                <a:gd name="connsiteX17" fmla="*/ 1298571 w 4633912"/>
                <a:gd name="connsiteY17" fmla="*/ 881500 h 4625975"/>
                <a:gd name="connsiteX18" fmla="*/ 1022759 w 4633912"/>
                <a:gd name="connsiteY18" fmla="*/ 601304 h 4625975"/>
                <a:gd name="connsiteX19" fmla="*/ 602675 w 4633912"/>
                <a:gd name="connsiteY19" fmla="*/ 1021597 h 4625975"/>
                <a:gd name="connsiteX20" fmla="*/ 882731 w 4633912"/>
                <a:gd name="connsiteY20" fmla="*/ 1297547 h 4625975"/>
                <a:gd name="connsiteX21" fmla="*/ 895461 w 4633912"/>
                <a:gd name="connsiteY21" fmla="*/ 1399437 h 4625975"/>
                <a:gd name="connsiteX22" fmla="*/ 836055 w 4633912"/>
                <a:gd name="connsiteY22" fmla="*/ 1509817 h 4625975"/>
                <a:gd name="connsiteX23" fmla="*/ 700271 w 4633912"/>
                <a:gd name="connsiteY23" fmla="*/ 1836711 h 4625975"/>
                <a:gd name="connsiteX24" fmla="*/ 670568 w 4633912"/>
                <a:gd name="connsiteY24" fmla="*/ 1959827 h 4625975"/>
                <a:gd name="connsiteX25" fmla="*/ 585702 w 4633912"/>
                <a:gd name="connsiteY25" fmla="*/ 2019263 h 4625975"/>
                <a:gd name="connsiteX26" fmla="*/ 191078 w 4633912"/>
                <a:gd name="connsiteY26" fmla="*/ 2019263 h 4625975"/>
                <a:gd name="connsiteX27" fmla="*/ 169862 w 4633912"/>
                <a:gd name="connsiteY27" fmla="*/ 2316440 h 4625975"/>
                <a:gd name="connsiteX28" fmla="*/ 195322 w 4633912"/>
                <a:gd name="connsiteY28" fmla="*/ 2605126 h 4625975"/>
                <a:gd name="connsiteX29" fmla="*/ 594189 w 4633912"/>
                <a:gd name="connsiteY29" fmla="*/ 2605126 h 4625975"/>
                <a:gd name="connsiteX30" fmla="*/ 679054 w 4633912"/>
                <a:gd name="connsiteY30" fmla="*/ 2668806 h 4625975"/>
                <a:gd name="connsiteX31" fmla="*/ 713000 w 4633912"/>
                <a:gd name="connsiteY31" fmla="*/ 2791923 h 4625975"/>
                <a:gd name="connsiteX32" fmla="*/ 844542 w 4633912"/>
                <a:gd name="connsiteY32" fmla="*/ 3118817 h 4625975"/>
                <a:gd name="connsiteX33" fmla="*/ 903947 w 4633912"/>
                <a:gd name="connsiteY33" fmla="*/ 3229197 h 4625975"/>
                <a:gd name="connsiteX34" fmla="*/ 891218 w 4633912"/>
                <a:gd name="connsiteY34" fmla="*/ 3326841 h 4625975"/>
                <a:gd name="connsiteX35" fmla="*/ 611162 w 4633912"/>
                <a:gd name="connsiteY35" fmla="*/ 3607036 h 4625975"/>
                <a:gd name="connsiteX36" fmla="*/ 1031246 w 4633912"/>
                <a:gd name="connsiteY36" fmla="*/ 4027329 h 4625975"/>
                <a:gd name="connsiteX37" fmla="*/ 1307058 w 4633912"/>
                <a:gd name="connsiteY37" fmla="*/ 3747134 h 4625975"/>
                <a:gd name="connsiteX38" fmla="*/ 1408896 w 4633912"/>
                <a:gd name="connsiteY38" fmla="*/ 3730152 h 4625975"/>
                <a:gd name="connsiteX39" fmla="*/ 1514978 w 4633912"/>
                <a:gd name="connsiteY39" fmla="*/ 3789588 h 4625975"/>
                <a:gd name="connsiteX40" fmla="*/ 1845953 w 4633912"/>
                <a:gd name="connsiteY40" fmla="*/ 3925440 h 4625975"/>
                <a:gd name="connsiteX41" fmla="*/ 1964764 w 4633912"/>
                <a:gd name="connsiteY41" fmla="*/ 3959403 h 4625975"/>
                <a:gd name="connsiteX42" fmla="*/ 2028413 w 4633912"/>
                <a:gd name="connsiteY42" fmla="*/ 4040065 h 4625975"/>
                <a:gd name="connsiteX43" fmla="*/ 2028413 w 4633912"/>
                <a:gd name="connsiteY43" fmla="*/ 4434886 h 4625975"/>
                <a:gd name="connsiteX44" fmla="*/ 2325442 w 4633912"/>
                <a:gd name="connsiteY44" fmla="*/ 4456113 h 4625975"/>
                <a:gd name="connsiteX45" fmla="*/ 2618228 w 4633912"/>
                <a:gd name="connsiteY45" fmla="*/ 4434886 h 4625975"/>
                <a:gd name="connsiteX46" fmla="*/ 2618228 w 4633912"/>
                <a:gd name="connsiteY46" fmla="*/ 4040065 h 4625975"/>
                <a:gd name="connsiteX47" fmla="*/ 2681877 w 4633912"/>
                <a:gd name="connsiteY47" fmla="*/ 3959403 h 4625975"/>
                <a:gd name="connsiteX48" fmla="*/ 2800688 w 4633912"/>
                <a:gd name="connsiteY48" fmla="*/ 3925440 h 4625975"/>
                <a:gd name="connsiteX49" fmla="*/ 3131663 w 4633912"/>
                <a:gd name="connsiteY49" fmla="*/ 3789588 h 4625975"/>
                <a:gd name="connsiteX50" fmla="*/ 3241988 w 4633912"/>
                <a:gd name="connsiteY50" fmla="*/ 3730152 h 4625975"/>
                <a:gd name="connsiteX51" fmla="*/ 3339583 w 4633912"/>
                <a:gd name="connsiteY51" fmla="*/ 3747134 h 4625975"/>
                <a:gd name="connsiteX52" fmla="*/ 3619639 w 4633912"/>
                <a:gd name="connsiteY52" fmla="*/ 4027329 h 4625975"/>
                <a:gd name="connsiteX53" fmla="*/ 4035479 w 4633912"/>
                <a:gd name="connsiteY53" fmla="*/ 3607036 h 4625975"/>
                <a:gd name="connsiteX54" fmla="*/ 3759667 w 4633912"/>
                <a:gd name="connsiteY54" fmla="*/ 3326841 h 4625975"/>
                <a:gd name="connsiteX55" fmla="*/ 3742694 w 4633912"/>
                <a:gd name="connsiteY55" fmla="*/ 3229197 h 4625975"/>
                <a:gd name="connsiteX56" fmla="*/ 3802099 w 4633912"/>
                <a:gd name="connsiteY56" fmla="*/ 3118817 h 4625975"/>
                <a:gd name="connsiteX57" fmla="*/ 3937884 w 4633912"/>
                <a:gd name="connsiteY57" fmla="*/ 2787677 h 4625975"/>
                <a:gd name="connsiteX58" fmla="*/ 3971830 w 4633912"/>
                <a:gd name="connsiteY58" fmla="*/ 2668806 h 4625975"/>
                <a:gd name="connsiteX59" fmla="*/ 4052452 w 4633912"/>
                <a:gd name="connsiteY59" fmla="*/ 2605126 h 4625975"/>
                <a:gd name="connsiteX60" fmla="*/ 4442833 w 4633912"/>
                <a:gd name="connsiteY60" fmla="*/ 2605126 h 4625975"/>
                <a:gd name="connsiteX61" fmla="*/ 4464049 w 4633912"/>
                <a:gd name="connsiteY61" fmla="*/ 2312194 h 4625975"/>
                <a:gd name="connsiteX62" fmla="*/ 4442833 w 4633912"/>
                <a:gd name="connsiteY62" fmla="*/ 2015017 h 4625975"/>
                <a:gd name="connsiteX63" fmla="*/ 4048209 w 4633912"/>
                <a:gd name="connsiteY63" fmla="*/ 2015017 h 4625975"/>
                <a:gd name="connsiteX64" fmla="*/ 3967587 w 4633912"/>
                <a:gd name="connsiteY64" fmla="*/ 1955582 h 4625975"/>
                <a:gd name="connsiteX65" fmla="*/ 3933641 w 4633912"/>
                <a:gd name="connsiteY65" fmla="*/ 1832466 h 4625975"/>
                <a:gd name="connsiteX66" fmla="*/ 3797856 w 4633912"/>
                <a:gd name="connsiteY66" fmla="*/ 1505571 h 4625975"/>
                <a:gd name="connsiteX67" fmla="*/ 3738450 w 4633912"/>
                <a:gd name="connsiteY67" fmla="*/ 1395191 h 4625975"/>
                <a:gd name="connsiteX68" fmla="*/ 3755423 w 4633912"/>
                <a:gd name="connsiteY68" fmla="*/ 1293302 h 4625975"/>
                <a:gd name="connsiteX69" fmla="*/ 4031236 w 4633912"/>
                <a:gd name="connsiteY69" fmla="*/ 1017352 h 4625975"/>
                <a:gd name="connsiteX70" fmla="*/ 3615396 w 4633912"/>
                <a:gd name="connsiteY70" fmla="*/ 597059 h 4625975"/>
                <a:gd name="connsiteX71" fmla="*/ 3335340 w 4633912"/>
                <a:gd name="connsiteY71" fmla="*/ 877254 h 4625975"/>
                <a:gd name="connsiteX72" fmla="*/ 3237745 w 4633912"/>
                <a:gd name="connsiteY72" fmla="*/ 889990 h 4625975"/>
                <a:gd name="connsiteX73" fmla="*/ 3127420 w 4633912"/>
                <a:gd name="connsiteY73" fmla="*/ 834800 h 4625975"/>
                <a:gd name="connsiteX74" fmla="*/ 2796445 w 4633912"/>
                <a:gd name="connsiteY74" fmla="*/ 698948 h 4625975"/>
                <a:gd name="connsiteX75" fmla="*/ 2677633 w 4633912"/>
                <a:gd name="connsiteY75" fmla="*/ 664985 h 4625975"/>
                <a:gd name="connsiteX76" fmla="*/ 2613984 w 4633912"/>
                <a:gd name="connsiteY76" fmla="*/ 584323 h 4625975"/>
                <a:gd name="connsiteX77" fmla="*/ 2613984 w 4633912"/>
                <a:gd name="connsiteY77" fmla="*/ 189502 h 4625975"/>
                <a:gd name="connsiteX78" fmla="*/ 2321199 w 4633912"/>
                <a:gd name="connsiteY78" fmla="*/ 168275 h 4625975"/>
                <a:gd name="connsiteX79" fmla="*/ 2321200 w 4633912"/>
                <a:gd name="connsiteY79" fmla="*/ 0 h 4625975"/>
                <a:gd name="connsiteX80" fmla="*/ 2715846 w 4633912"/>
                <a:gd name="connsiteY80" fmla="*/ 33952 h 4625975"/>
                <a:gd name="connsiteX81" fmla="*/ 2783742 w 4633912"/>
                <a:gd name="connsiteY81" fmla="*/ 114589 h 4625975"/>
                <a:gd name="connsiteX82" fmla="*/ 2783742 w 4633912"/>
                <a:gd name="connsiteY82" fmla="*/ 517770 h 4625975"/>
                <a:gd name="connsiteX83" fmla="*/ 2843151 w 4633912"/>
                <a:gd name="connsiteY83" fmla="*/ 534746 h 4625975"/>
                <a:gd name="connsiteX84" fmla="*/ 2847395 w 4633912"/>
                <a:gd name="connsiteY84" fmla="*/ 534746 h 4625975"/>
                <a:gd name="connsiteX85" fmla="*/ 3208093 w 4633912"/>
                <a:gd name="connsiteY85" fmla="*/ 683286 h 4625975"/>
                <a:gd name="connsiteX86" fmla="*/ 3259015 w 4633912"/>
                <a:gd name="connsiteY86" fmla="*/ 712994 h 4625975"/>
                <a:gd name="connsiteX87" fmla="*/ 3547574 w 4633912"/>
                <a:gd name="connsiteY87" fmla="*/ 428646 h 4625975"/>
                <a:gd name="connsiteX88" fmla="*/ 3653662 w 4633912"/>
                <a:gd name="connsiteY88" fmla="*/ 420158 h 4625975"/>
                <a:gd name="connsiteX89" fmla="*/ 4213805 w 4633912"/>
                <a:gd name="connsiteY89" fmla="*/ 976123 h 4625975"/>
                <a:gd name="connsiteX90" fmla="*/ 4205318 w 4633912"/>
                <a:gd name="connsiteY90" fmla="*/ 1086468 h 4625975"/>
                <a:gd name="connsiteX91" fmla="*/ 3921003 w 4633912"/>
                <a:gd name="connsiteY91" fmla="*/ 1370817 h 4625975"/>
                <a:gd name="connsiteX92" fmla="*/ 3946464 w 4633912"/>
                <a:gd name="connsiteY92" fmla="*/ 1425989 h 4625975"/>
                <a:gd name="connsiteX93" fmla="*/ 4094986 w 4633912"/>
                <a:gd name="connsiteY93" fmla="*/ 1790974 h 4625975"/>
                <a:gd name="connsiteX94" fmla="*/ 4111960 w 4633912"/>
                <a:gd name="connsiteY94" fmla="*/ 1846146 h 4625975"/>
                <a:gd name="connsiteX95" fmla="*/ 4515094 w 4633912"/>
                <a:gd name="connsiteY95" fmla="*/ 1846146 h 4625975"/>
                <a:gd name="connsiteX96" fmla="*/ 4599964 w 4633912"/>
                <a:gd name="connsiteY96" fmla="*/ 1918294 h 4625975"/>
                <a:gd name="connsiteX97" fmla="*/ 4633912 w 4633912"/>
                <a:gd name="connsiteY97" fmla="*/ 2312988 h 4625975"/>
                <a:gd name="connsiteX98" fmla="*/ 4599964 w 4633912"/>
                <a:gd name="connsiteY98" fmla="*/ 2707681 h 4625975"/>
                <a:gd name="connsiteX99" fmla="*/ 4515094 w 4633912"/>
                <a:gd name="connsiteY99" fmla="*/ 2775585 h 4625975"/>
                <a:gd name="connsiteX100" fmla="*/ 4116204 w 4633912"/>
                <a:gd name="connsiteY100" fmla="*/ 2775585 h 4625975"/>
                <a:gd name="connsiteX101" fmla="*/ 4099230 w 4633912"/>
                <a:gd name="connsiteY101" fmla="*/ 2835001 h 4625975"/>
                <a:gd name="connsiteX102" fmla="*/ 4099230 w 4633912"/>
                <a:gd name="connsiteY102" fmla="*/ 2839245 h 4625975"/>
                <a:gd name="connsiteX103" fmla="*/ 3950707 w 4633912"/>
                <a:gd name="connsiteY103" fmla="*/ 3199987 h 4625975"/>
                <a:gd name="connsiteX104" fmla="*/ 3925246 w 4633912"/>
                <a:gd name="connsiteY104" fmla="*/ 3255159 h 4625975"/>
                <a:gd name="connsiteX105" fmla="*/ 4209561 w 4633912"/>
                <a:gd name="connsiteY105" fmla="*/ 3539508 h 4625975"/>
                <a:gd name="connsiteX106" fmla="*/ 4218048 w 4633912"/>
                <a:gd name="connsiteY106" fmla="*/ 3645608 h 4625975"/>
                <a:gd name="connsiteX107" fmla="*/ 3657905 w 4633912"/>
                <a:gd name="connsiteY107" fmla="*/ 4205818 h 4625975"/>
                <a:gd name="connsiteX108" fmla="*/ 3551817 w 4633912"/>
                <a:gd name="connsiteY108" fmla="*/ 4197330 h 4625975"/>
                <a:gd name="connsiteX109" fmla="*/ 3263259 w 4633912"/>
                <a:gd name="connsiteY109" fmla="*/ 3912981 h 4625975"/>
                <a:gd name="connsiteX110" fmla="*/ 3212337 w 4633912"/>
                <a:gd name="connsiteY110" fmla="*/ 3938445 h 4625975"/>
                <a:gd name="connsiteX111" fmla="*/ 2847395 w 4633912"/>
                <a:gd name="connsiteY111" fmla="*/ 4091229 h 4625975"/>
                <a:gd name="connsiteX112" fmla="*/ 2787986 w 4633912"/>
                <a:gd name="connsiteY112" fmla="*/ 4103961 h 4625975"/>
                <a:gd name="connsiteX113" fmla="*/ 2787986 w 4633912"/>
                <a:gd name="connsiteY113" fmla="*/ 4507143 h 4625975"/>
                <a:gd name="connsiteX114" fmla="*/ 2720089 w 4633912"/>
                <a:gd name="connsiteY114" fmla="*/ 4592023 h 4625975"/>
                <a:gd name="connsiteX115" fmla="*/ 2325443 w 4633912"/>
                <a:gd name="connsiteY115" fmla="*/ 4625975 h 4625975"/>
                <a:gd name="connsiteX116" fmla="*/ 1930797 w 4633912"/>
                <a:gd name="connsiteY116" fmla="*/ 4592023 h 4625975"/>
                <a:gd name="connsiteX117" fmla="*/ 1858657 w 4633912"/>
                <a:gd name="connsiteY117" fmla="*/ 4507143 h 4625975"/>
                <a:gd name="connsiteX118" fmla="*/ 1858657 w 4633912"/>
                <a:gd name="connsiteY118" fmla="*/ 4103961 h 4625975"/>
                <a:gd name="connsiteX119" fmla="*/ 1799248 w 4633912"/>
                <a:gd name="connsiteY119" fmla="*/ 4091229 h 4625975"/>
                <a:gd name="connsiteX120" fmla="*/ 1799248 w 4633912"/>
                <a:gd name="connsiteY120" fmla="*/ 4086985 h 4625975"/>
                <a:gd name="connsiteX121" fmla="*/ 1434306 w 4633912"/>
                <a:gd name="connsiteY121" fmla="*/ 3938445 h 4625975"/>
                <a:gd name="connsiteX122" fmla="*/ 1383384 w 4633912"/>
                <a:gd name="connsiteY122" fmla="*/ 3912981 h 4625975"/>
                <a:gd name="connsiteX123" fmla="*/ 1099069 w 4633912"/>
                <a:gd name="connsiteY123" fmla="*/ 4197330 h 4625975"/>
                <a:gd name="connsiteX124" fmla="*/ 988738 w 4633912"/>
                <a:gd name="connsiteY124" fmla="*/ 4205818 h 4625975"/>
                <a:gd name="connsiteX125" fmla="*/ 428595 w 4633912"/>
                <a:gd name="connsiteY125" fmla="*/ 3645608 h 4625975"/>
                <a:gd name="connsiteX126" fmla="*/ 441325 w 4633912"/>
                <a:gd name="connsiteY126" fmla="*/ 3539508 h 4625975"/>
                <a:gd name="connsiteX127" fmla="*/ 725640 w 4633912"/>
                <a:gd name="connsiteY127" fmla="*/ 3255159 h 4625975"/>
                <a:gd name="connsiteX128" fmla="*/ 695936 w 4633912"/>
                <a:gd name="connsiteY128" fmla="*/ 3199987 h 4625975"/>
                <a:gd name="connsiteX129" fmla="*/ 547413 w 4633912"/>
                <a:gd name="connsiteY129" fmla="*/ 2835001 h 4625975"/>
                <a:gd name="connsiteX130" fmla="*/ 530439 w 4633912"/>
                <a:gd name="connsiteY130" fmla="*/ 2775585 h 4625975"/>
                <a:gd name="connsiteX131" fmla="*/ 127305 w 4633912"/>
                <a:gd name="connsiteY131" fmla="*/ 2775585 h 4625975"/>
                <a:gd name="connsiteX132" fmla="*/ 46679 w 4633912"/>
                <a:gd name="connsiteY132" fmla="*/ 2711925 h 4625975"/>
                <a:gd name="connsiteX133" fmla="*/ 0 w 4633912"/>
                <a:gd name="connsiteY133" fmla="*/ 2317232 h 4625975"/>
                <a:gd name="connsiteX134" fmla="*/ 33948 w 4633912"/>
                <a:gd name="connsiteY134" fmla="*/ 1922538 h 4625975"/>
                <a:gd name="connsiteX135" fmla="*/ 118818 w 4633912"/>
                <a:gd name="connsiteY135" fmla="*/ 1850390 h 4625975"/>
                <a:gd name="connsiteX136" fmla="*/ 521952 w 4633912"/>
                <a:gd name="connsiteY136" fmla="*/ 1850390 h 4625975"/>
                <a:gd name="connsiteX137" fmla="*/ 538926 w 4633912"/>
                <a:gd name="connsiteY137" fmla="*/ 1790974 h 4625975"/>
                <a:gd name="connsiteX138" fmla="*/ 687449 w 4633912"/>
                <a:gd name="connsiteY138" fmla="*/ 1430233 h 4625975"/>
                <a:gd name="connsiteX139" fmla="*/ 717153 w 4633912"/>
                <a:gd name="connsiteY139" fmla="*/ 1375061 h 4625975"/>
                <a:gd name="connsiteX140" fmla="*/ 432838 w 4633912"/>
                <a:gd name="connsiteY140" fmla="*/ 1090712 h 4625975"/>
                <a:gd name="connsiteX141" fmla="*/ 420108 w 4633912"/>
                <a:gd name="connsiteY141" fmla="*/ 980367 h 4625975"/>
                <a:gd name="connsiteX142" fmla="*/ 980251 w 4633912"/>
                <a:gd name="connsiteY142" fmla="*/ 424402 h 4625975"/>
                <a:gd name="connsiteX143" fmla="*/ 1090582 w 4633912"/>
                <a:gd name="connsiteY143" fmla="*/ 432890 h 4625975"/>
                <a:gd name="connsiteX144" fmla="*/ 1374897 w 4633912"/>
                <a:gd name="connsiteY144" fmla="*/ 717238 h 4625975"/>
                <a:gd name="connsiteX145" fmla="*/ 1430063 w 4633912"/>
                <a:gd name="connsiteY145" fmla="*/ 687530 h 4625975"/>
                <a:gd name="connsiteX146" fmla="*/ 1790761 w 4633912"/>
                <a:gd name="connsiteY146" fmla="*/ 538990 h 4625975"/>
                <a:gd name="connsiteX147" fmla="*/ 1850170 w 4633912"/>
                <a:gd name="connsiteY147" fmla="*/ 522014 h 4625975"/>
                <a:gd name="connsiteX148" fmla="*/ 1850170 w 4633912"/>
                <a:gd name="connsiteY148" fmla="*/ 118833 h 4625975"/>
                <a:gd name="connsiteX149" fmla="*/ 1918066 w 4633912"/>
                <a:gd name="connsiteY149" fmla="*/ 38196 h 4625975"/>
                <a:gd name="connsiteX150" fmla="*/ 2321200 w 4633912"/>
                <a:gd name="connsiteY150" fmla="*/ 0 h 46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33912" h="4625975">
                  <a:moveTo>
                    <a:pt x="2300026" y="1314450"/>
                  </a:moveTo>
                  <a:cubicBezTo>
                    <a:pt x="1727500" y="1314450"/>
                    <a:pt x="1265237" y="1777308"/>
                    <a:pt x="1265237" y="2346325"/>
                  </a:cubicBezTo>
                  <a:cubicBezTo>
                    <a:pt x="1265237" y="2915343"/>
                    <a:pt x="1727500" y="3378200"/>
                    <a:pt x="2300026" y="3378200"/>
                  </a:cubicBezTo>
                  <a:cubicBezTo>
                    <a:pt x="2868312" y="3378200"/>
                    <a:pt x="3330574" y="2919589"/>
                    <a:pt x="3330574" y="2350572"/>
                  </a:cubicBezTo>
                  <a:cubicBezTo>
                    <a:pt x="3330574" y="1777308"/>
                    <a:pt x="2868312" y="1314450"/>
                    <a:pt x="2300026" y="1314450"/>
                  </a:cubicBezTo>
                  <a:close/>
                  <a:moveTo>
                    <a:pt x="2300027" y="1144588"/>
                  </a:moveTo>
                  <a:cubicBezTo>
                    <a:pt x="2961737" y="1144588"/>
                    <a:pt x="3500437" y="1683884"/>
                    <a:pt x="3500437" y="2350572"/>
                  </a:cubicBezTo>
                  <a:cubicBezTo>
                    <a:pt x="3500437" y="3013014"/>
                    <a:pt x="2961737" y="3548063"/>
                    <a:pt x="2300027" y="3548063"/>
                  </a:cubicBezTo>
                  <a:cubicBezTo>
                    <a:pt x="1634075" y="3548063"/>
                    <a:pt x="1095375" y="3008768"/>
                    <a:pt x="1095375" y="2346326"/>
                  </a:cubicBezTo>
                  <a:cubicBezTo>
                    <a:pt x="1095375" y="1683884"/>
                    <a:pt x="1634075" y="1144588"/>
                    <a:pt x="2300027" y="1144588"/>
                  </a:cubicBezTo>
                  <a:close/>
                  <a:moveTo>
                    <a:pt x="2321199" y="168275"/>
                  </a:moveTo>
                  <a:cubicBezTo>
                    <a:pt x="2223604" y="168275"/>
                    <a:pt x="2121765" y="172521"/>
                    <a:pt x="2019927" y="189502"/>
                  </a:cubicBezTo>
                  <a:cubicBezTo>
                    <a:pt x="2019927" y="588568"/>
                    <a:pt x="2019927" y="588568"/>
                    <a:pt x="2019927" y="588568"/>
                  </a:cubicBezTo>
                  <a:cubicBezTo>
                    <a:pt x="2019927" y="626777"/>
                    <a:pt x="1994467" y="656494"/>
                    <a:pt x="1960521" y="669230"/>
                  </a:cubicBezTo>
                  <a:cubicBezTo>
                    <a:pt x="1837466" y="703194"/>
                    <a:pt x="1837466" y="703194"/>
                    <a:pt x="1837466" y="703194"/>
                  </a:cubicBezTo>
                  <a:cubicBezTo>
                    <a:pt x="1731385" y="732911"/>
                    <a:pt x="1621060" y="775365"/>
                    <a:pt x="1506492" y="834800"/>
                  </a:cubicBezTo>
                  <a:cubicBezTo>
                    <a:pt x="1400410" y="894236"/>
                    <a:pt x="1400410" y="894236"/>
                    <a:pt x="1400410" y="894236"/>
                  </a:cubicBezTo>
                  <a:cubicBezTo>
                    <a:pt x="1366464" y="911217"/>
                    <a:pt x="1328274" y="906972"/>
                    <a:pt x="1298571" y="881500"/>
                  </a:cubicBezTo>
                  <a:cubicBezTo>
                    <a:pt x="1022759" y="601304"/>
                    <a:pt x="1022759" y="601304"/>
                    <a:pt x="1022759" y="601304"/>
                  </a:cubicBezTo>
                  <a:cubicBezTo>
                    <a:pt x="865758" y="720175"/>
                    <a:pt x="721487" y="864518"/>
                    <a:pt x="602675" y="1021597"/>
                  </a:cubicBezTo>
                  <a:cubicBezTo>
                    <a:pt x="882731" y="1297547"/>
                    <a:pt x="882731" y="1297547"/>
                    <a:pt x="882731" y="1297547"/>
                  </a:cubicBezTo>
                  <a:cubicBezTo>
                    <a:pt x="908191" y="1327265"/>
                    <a:pt x="912434" y="1365474"/>
                    <a:pt x="895461" y="1399437"/>
                  </a:cubicBezTo>
                  <a:cubicBezTo>
                    <a:pt x="836055" y="1509817"/>
                    <a:pt x="836055" y="1509817"/>
                    <a:pt x="836055" y="1509817"/>
                  </a:cubicBezTo>
                  <a:cubicBezTo>
                    <a:pt x="785136" y="1603215"/>
                    <a:pt x="742703" y="1713595"/>
                    <a:pt x="700271" y="1836711"/>
                  </a:cubicBezTo>
                  <a:cubicBezTo>
                    <a:pt x="670568" y="1959827"/>
                    <a:pt x="670568" y="1959827"/>
                    <a:pt x="670568" y="1959827"/>
                  </a:cubicBezTo>
                  <a:cubicBezTo>
                    <a:pt x="657838" y="1993790"/>
                    <a:pt x="623892" y="2019263"/>
                    <a:pt x="585702" y="2019263"/>
                  </a:cubicBezTo>
                  <a:cubicBezTo>
                    <a:pt x="191078" y="2019263"/>
                    <a:pt x="191078" y="2019263"/>
                    <a:pt x="191078" y="2019263"/>
                  </a:cubicBezTo>
                  <a:cubicBezTo>
                    <a:pt x="178349" y="2125397"/>
                    <a:pt x="169862" y="2223041"/>
                    <a:pt x="169862" y="2316440"/>
                  </a:cubicBezTo>
                  <a:cubicBezTo>
                    <a:pt x="169862" y="2418329"/>
                    <a:pt x="178349" y="2515973"/>
                    <a:pt x="195322" y="2605126"/>
                  </a:cubicBezTo>
                  <a:cubicBezTo>
                    <a:pt x="594189" y="2605126"/>
                    <a:pt x="594189" y="2605126"/>
                    <a:pt x="594189" y="2605126"/>
                  </a:cubicBezTo>
                  <a:cubicBezTo>
                    <a:pt x="632378" y="2605126"/>
                    <a:pt x="666324" y="2630598"/>
                    <a:pt x="679054" y="2668806"/>
                  </a:cubicBezTo>
                  <a:cubicBezTo>
                    <a:pt x="713000" y="2791923"/>
                    <a:pt x="713000" y="2791923"/>
                    <a:pt x="713000" y="2791923"/>
                  </a:cubicBezTo>
                  <a:cubicBezTo>
                    <a:pt x="738460" y="2898057"/>
                    <a:pt x="785136" y="3008437"/>
                    <a:pt x="844542" y="3118817"/>
                  </a:cubicBezTo>
                  <a:cubicBezTo>
                    <a:pt x="903947" y="3229197"/>
                    <a:pt x="903947" y="3229197"/>
                    <a:pt x="903947" y="3229197"/>
                  </a:cubicBezTo>
                  <a:cubicBezTo>
                    <a:pt x="920921" y="3258915"/>
                    <a:pt x="916677" y="3301369"/>
                    <a:pt x="891218" y="3326841"/>
                  </a:cubicBezTo>
                  <a:cubicBezTo>
                    <a:pt x="611162" y="3607036"/>
                    <a:pt x="611162" y="3607036"/>
                    <a:pt x="611162" y="3607036"/>
                  </a:cubicBezTo>
                  <a:cubicBezTo>
                    <a:pt x="729974" y="3764116"/>
                    <a:pt x="874245" y="3908459"/>
                    <a:pt x="1031246" y="4027329"/>
                  </a:cubicBezTo>
                  <a:cubicBezTo>
                    <a:pt x="1307058" y="3747134"/>
                    <a:pt x="1307058" y="3747134"/>
                    <a:pt x="1307058" y="3747134"/>
                  </a:cubicBezTo>
                  <a:cubicBezTo>
                    <a:pt x="1332518" y="3721662"/>
                    <a:pt x="1374950" y="3713171"/>
                    <a:pt x="1408896" y="3730152"/>
                  </a:cubicBezTo>
                  <a:cubicBezTo>
                    <a:pt x="1514978" y="3789588"/>
                    <a:pt x="1514978" y="3789588"/>
                    <a:pt x="1514978" y="3789588"/>
                  </a:cubicBezTo>
                  <a:cubicBezTo>
                    <a:pt x="1612573" y="3840532"/>
                    <a:pt x="1722898" y="3887232"/>
                    <a:pt x="1845953" y="3925440"/>
                  </a:cubicBezTo>
                  <a:cubicBezTo>
                    <a:pt x="1964764" y="3959403"/>
                    <a:pt x="1964764" y="3959403"/>
                    <a:pt x="1964764" y="3959403"/>
                  </a:cubicBezTo>
                  <a:cubicBezTo>
                    <a:pt x="2002954" y="3967894"/>
                    <a:pt x="2028413" y="4001857"/>
                    <a:pt x="2028413" y="4040065"/>
                  </a:cubicBezTo>
                  <a:lnTo>
                    <a:pt x="2028413" y="4434886"/>
                  </a:lnTo>
                  <a:cubicBezTo>
                    <a:pt x="2130252" y="4451868"/>
                    <a:pt x="2232090" y="4456113"/>
                    <a:pt x="2325442" y="4456113"/>
                  </a:cubicBezTo>
                  <a:cubicBezTo>
                    <a:pt x="2418794" y="4456113"/>
                    <a:pt x="2516389" y="4451868"/>
                    <a:pt x="2618228" y="4434886"/>
                  </a:cubicBezTo>
                  <a:cubicBezTo>
                    <a:pt x="2618228" y="4040065"/>
                    <a:pt x="2618228" y="4040065"/>
                    <a:pt x="2618228" y="4040065"/>
                  </a:cubicBezTo>
                  <a:cubicBezTo>
                    <a:pt x="2618228" y="4001857"/>
                    <a:pt x="2643687" y="3967894"/>
                    <a:pt x="2681877" y="3959403"/>
                  </a:cubicBezTo>
                  <a:cubicBezTo>
                    <a:pt x="2800688" y="3925440"/>
                    <a:pt x="2800688" y="3925440"/>
                    <a:pt x="2800688" y="3925440"/>
                  </a:cubicBezTo>
                  <a:cubicBezTo>
                    <a:pt x="2911013" y="3895722"/>
                    <a:pt x="3021338" y="3849023"/>
                    <a:pt x="3131663" y="3789588"/>
                  </a:cubicBezTo>
                  <a:cubicBezTo>
                    <a:pt x="3241988" y="3730152"/>
                    <a:pt x="3241988" y="3730152"/>
                    <a:pt x="3241988" y="3730152"/>
                  </a:cubicBezTo>
                  <a:cubicBezTo>
                    <a:pt x="3271691" y="3713171"/>
                    <a:pt x="3314124" y="3721662"/>
                    <a:pt x="3339583" y="3747134"/>
                  </a:cubicBezTo>
                  <a:cubicBezTo>
                    <a:pt x="3619639" y="4027329"/>
                    <a:pt x="3619639" y="4027329"/>
                    <a:pt x="3619639" y="4027329"/>
                  </a:cubicBezTo>
                  <a:cubicBezTo>
                    <a:pt x="3776640" y="3908459"/>
                    <a:pt x="3920911" y="3764116"/>
                    <a:pt x="4035479" y="3607036"/>
                  </a:cubicBezTo>
                  <a:cubicBezTo>
                    <a:pt x="3759667" y="3326841"/>
                    <a:pt x="3759667" y="3326841"/>
                    <a:pt x="3759667" y="3326841"/>
                  </a:cubicBezTo>
                  <a:cubicBezTo>
                    <a:pt x="3734207" y="3301369"/>
                    <a:pt x="3725721" y="3258915"/>
                    <a:pt x="3742694" y="3229197"/>
                  </a:cubicBezTo>
                  <a:cubicBezTo>
                    <a:pt x="3802099" y="3118817"/>
                    <a:pt x="3802099" y="3118817"/>
                    <a:pt x="3802099" y="3118817"/>
                  </a:cubicBezTo>
                  <a:cubicBezTo>
                    <a:pt x="3853019" y="3021173"/>
                    <a:pt x="3899695" y="2915039"/>
                    <a:pt x="3937884" y="2787677"/>
                  </a:cubicBezTo>
                  <a:cubicBezTo>
                    <a:pt x="3971830" y="2668806"/>
                    <a:pt x="3971830" y="2668806"/>
                    <a:pt x="3971830" y="2668806"/>
                  </a:cubicBezTo>
                  <a:cubicBezTo>
                    <a:pt x="3980317" y="2630598"/>
                    <a:pt x="4014263" y="2605126"/>
                    <a:pt x="4052452" y="2605126"/>
                  </a:cubicBezTo>
                  <a:cubicBezTo>
                    <a:pt x="4442833" y="2605126"/>
                    <a:pt x="4442833" y="2605126"/>
                    <a:pt x="4442833" y="2605126"/>
                  </a:cubicBezTo>
                  <a:cubicBezTo>
                    <a:pt x="4455563" y="2503236"/>
                    <a:pt x="4464049" y="2405593"/>
                    <a:pt x="4464049" y="2312194"/>
                  </a:cubicBezTo>
                  <a:cubicBezTo>
                    <a:pt x="4464049" y="2218796"/>
                    <a:pt x="4455563" y="2121152"/>
                    <a:pt x="4442833" y="2015017"/>
                  </a:cubicBezTo>
                  <a:cubicBezTo>
                    <a:pt x="4048209" y="2015017"/>
                    <a:pt x="4048209" y="2015017"/>
                    <a:pt x="4048209" y="2015017"/>
                  </a:cubicBezTo>
                  <a:cubicBezTo>
                    <a:pt x="4010019" y="2015017"/>
                    <a:pt x="3976073" y="1989545"/>
                    <a:pt x="3967587" y="1955582"/>
                  </a:cubicBezTo>
                  <a:cubicBezTo>
                    <a:pt x="3933641" y="1832466"/>
                    <a:pt x="3933641" y="1832466"/>
                    <a:pt x="3933641" y="1832466"/>
                  </a:cubicBezTo>
                  <a:cubicBezTo>
                    <a:pt x="3903938" y="1726331"/>
                    <a:pt x="3857262" y="1615951"/>
                    <a:pt x="3797856" y="1505571"/>
                  </a:cubicBezTo>
                  <a:cubicBezTo>
                    <a:pt x="3738450" y="1395191"/>
                    <a:pt x="3738450" y="1395191"/>
                    <a:pt x="3738450" y="1395191"/>
                  </a:cubicBezTo>
                  <a:cubicBezTo>
                    <a:pt x="3721477" y="1361228"/>
                    <a:pt x="3729964" y="1323020"/>
                    <a:pt x="3755423" y="1293302"/>
                  </a:cubicBezTo>
                  <a:cubicBezTo>
                    <a:pt x="4031236" y="1017352"/>
                    <a:pt x="4031236" y="1017352"/>
                    <a:pt x="4031236" y="1017352"/>
                  </a:cubicBezTo>
                  <a:cubicBezTo>
                    <a:pt x="3916668" y="860273"/>
                    <a:pt x="3772396" y="715930"/>
                    <a:pt x="3615396" y="597059"/>
                  </a:cubicBezTo>
                  <a:cubicBezTo>
                    <a:pt x="3335340" y="877254"/>
                    <a:pt x="3335340" y="877254"/>
                    <a:pt x="3335340" y="877254"/>
                  </a:cubicBezTo>
                  <a:cubicBezTo>
                    <a:pt x="3309880" y="902727"/>
                    <a:pt x="3267448" y="906972"/>
                    <a:pt x="3237745" y="889990"/>
                  </a:cubicBezTo>
                  <a:cubicBezTo>
                    <a:pt x="3127420" y="834800"/>
                    <a:pt x="3127420" y="834800"/>
                    <a:pt x="3127420" y="834800"/>
                  </a:cubicBezTo>
                  <a:cubicBezTo>
                    <a:pt x="3029825" y="779610"/>
                    <a:pt x="2923743" y="737157"/>
                    <a:pt x="2796445" y="698948"/>
                  </a:cubicBezTo>
                  <a:cubicBezTo>
                    <a:pt x="2677633" y="664985"/>
                    <a:pt x="2677633" y="664985"/>
                    <a:pt x="2677633" y="664985"/>
                  </a:cubicBezTo>
                  <a:cubicBezTo>
                    <a:pt x="2639444" y="652249"/>
                    <a:pt x="2613984" y="622531"/>
                    <a:pt x="2613984" y="584323"/>
                  </a:cubicBezTo>
                  <a:cubicBezTo>
                    <a:pt x="2613984" y="189502"/>
                    <a:pt x="2613984" y="189502"/>
                    <a:pt x="2613984" y="189502"/>
                  </a:cubicBezTo>
                  <a:cubicBezTo>
                    <a:pt x="2512146" y="172521"/>
                    <a:pt x="2414551" y="168275"/>
                    <a:pt x="2321199" y="168275"/>
                  </a:cubicBezTo>
                  <a:close/>
                  <a:moveTo>
                    <a:pt x="2321200" y="0"/>
                  </a:moveTo>
                  <a:cubicBezTo>
                    <a:pt x="2444261" y="0"/>
                    <a:pt x="2575810" y="8488"/>
                    <a:pt x="2715846" y="33952"/>
                  </a:cubicBezTo>
                  <a:cubicBezTo>
                    <a:pt x="2754038" y="38196"/>
                    <a:pt x="2783742" y="76392"/>
                    <a:pt x="2783742" y="114589"/>
                  </a:cubicBezTo>
                  <a:cubicBezTo>
                    <a:pt x="2783742" y="517770"/>
                    <a:pt x="2783742" y="517770"/>
                    <a:pt x="2783742" y="517770"/>
                  </a:cubicBezTo>
                  <a:cubicBezTo>
                    <a:pt x="2843151" y="534746"/>
                    <a:pt x="2843151" y="534746"/>
                    <a:pt x="2843151" y="534746"/>
                  </a:cubicBezTo>
                  <a:cubicBezTo>
                    <a:pt x="2843151" y="534746"/>
                    <a:pt x="2843151" y="534746"/>
                    <a:pt x="2847395" y="534746"/>
                  </a:cubicBezTo>
                  <a:cubicBezTo>
                    <a:pt x="2983187" y="577186"/>
                    <a:pt x="3102005" y="628114"/>
                    <a:pt x="3208093" y="683286"/>
                  </a:cubicBezTo>
                  <a:cubicBezTo>
                    <a:pt x="3259015" y="712994"/>
                    <a:pt x="3259015" y="712994"/>
                    <a:pt x="3259015" y="712994"/>
                  </a:cubicBezTo>
                  <a:cubicBezTo>
                    <a:pt x="3547574" y="428646"/>
                    <a:pt x="3547574" y="428646"/>
                    <a:pt x="3547574" y="428646"/>
                  </a:cubicBezTo>
                  <a:cubicBezTo>
                    <a:pt x="3573035" y="398937"/>
                    <a:pt x="3619713" y="394693"/>
                    <a:pt x="3653662" y="420158"/>
                  </a:cubicBezTo>
                  <a:cubicBezTo>
                    <a:pt x="3874324" y="572942"/>
                    <a:pt x="4061038" y="759679"/>
                    <a:pt x="4213805" y="976123"/>
                  </a:cubicBezTo>
                  <a:cubicBezTo>
                    <a:pt x="4239266" y="1010075"/>
                    <a:pt x="4235022" y="1056760"/>
                    <a:pt x="4205318" y="1086468"/>
                  </a:cubicBezTo>
                  <a:cubicBezTo>
                    <a:pt x="3921003" y="1370817"/>
                    <a:pt x="3921003" y="1370817"/>
                    <a:pt x="3921003" y="1370817"/>
                  </a:cubicBezTo>
                  <a:cubicBezTo>
                    <a:pt x="3946464" y="1425989"/>
                    <a:pt x="3946464" y="1425989"/>
                    <a:pt x="3946464" y="1425989"/>
                  </a:cubicBezTo>
                  <a:cubicBezTo>
                    <a:pt x="4014360" y="1549065"/>
                    <a:pt x="4065282" y="1667898"/>
                    <a:pt x="4094986" y="1790974"/>
                  </a:cubicBezTo>
                  <a:cubicBezTo>
                    <a:pt x="4111960" y="1846146"/>
                    <a:pt x="4111960" y="1846146"/>
                    <a:pt x="4111960" y="1846146"/>
                  </a:cubicBezTo>
                  <a:cubicBezTo>
                    <a:pt x="4515094" y="1846146"/>
                    <a:pt x="4515094" y="1846146"/>
                    <a:pt x="4515094" y="1846146"/>
                  </a:cubicBezTo>
                  <a:cubicBezTo>
                    <a:pt x="4557529" y="1846146"/>
                    <a:pt x="4591477" y="1875854"/>
                    <a:pt x="4599964" y="1918294"/>
                  </a:cubicBezTo>
                  <a:cubicBezTo>
                    <a:pt x="4621182" y="2054103"/>
                    <a:pt x="4633912" y="2189911"/>
                    <a:pt x="4633912" y="2312988"/>
                  </a:cubicBezTo>
                  <a:cubicBezTo>
                    <a:pt x="4633912" y="2436064"/>
                    <a:pt x="4621182" y="2567628"/>
                    <a:pt x="4599964" y="2707681"/>
                  </a:cubicBezTo>
                  <a:cubicBezTo>
                    <a:pt x="4591477" y="2745877"/>
                    <a:pt x="4557529" y="2775585"/>
                    <a:pt x="4515094" y="2775585"/>
                  </a:cubicBezTo>
                  <a:cubicBezTo>
                    <a:pt x="4116204" y="2775585"/>
                    <a:pt x="4116204" y="2775585"/>
                    <a:pt x="4116204" y="2775585"/>
                  </a:cubicBezTo>
                  <a:cubicBezTo>
                    <a:pt x="4099230" y="2835001"/>
                    <a:pt x="4099230" y="2835001"/>
                    <a:pt x="4099230" y="2835001"/>
                  </a:cubicBezTo>
                  <a:cubicBezTo>
                    <a:pt x="4099230" y="2835001"/>
                    <a:pt x="4099230" y="2839245"/>
                    <a:pt x="4099230" y="2839245"/>
                  </a:cubicBezTo>
                  <a:cubicBezTo>
                    <a:pt x="4056795" y="2975054"/>
                    <a:pt x="4010116" y="3093886"/>
                    <a:pt x="3950707" y="3199987"/>
                  </a:cubicBezTo>
                  <a:cubicBezTo>
                    <a:pt x="3925246" y="3255159"/>
                    <a:pt x="3925246" y="3255159"/>
                    <a:pt x="3925246" y="3255159"/>
                  </a:cubicBezTo>
                  <a:cubicBezTo>
                    <a:pt x="4209561" y="3539508"/>
                    <a:pt x="4209561" y="3539508"/>
                    <a:pt x="4209561" y="3539508"/>
                  </a:cubicBezTo>
                  <a:cubicBezTo>
                    <a:pt x="4239266" y="3569216"/>
                    <a:pt x="4243509" y="3611656"/>
                    <a:pt x="4218048" y="3645608"/>
                  </a:cubicBezTo>
                  <a:cubicBezTo>
                    <a:pt x="4065282" y="3866297"/>
                    <a:pt x="3878567" y="4053033"/>
                    <a:pt x="3657905" y="4205818"/>
                  </a:cubicBezTo>
                  <a:cubicBezTo>
                    <a:pt x="3623957" y="4231282"/>
                    <a:pt x="3577278" y="4227038"/>
                    <a:pt x="3551817" y="4197330"/>
                  </a:cubicBezTo>
                  <a:cubicBezTo>
                    <a:pt x="3263259" y="3912981"/>
                    <a:pt x="3263259" y="3912981"/>
                    <a:pt x="3263259" y="3912981"/>
                  </a:cubicBezTo>
                  <a:cubicBezTo>
                    <a:pt x="3212337" y="3938445"/>
                    <a:pt x="3212337" y="3938445"/>
                    <a:pt x="3212337" y="3938445"/>
                  </a:cubicBezTo>
                  <a:cubicBezTo>
                    <a:pt x="3089275" y="4006349"/>
                    <a:pt x="2966213" y="4057277"/>
                    <a:pt x="2847395" y="4091229"/>
                  </a:cubicBezTo>
                  <a:cubicBezTo>
                    <a:pt x="2787986" y="4103961"/>
                    <a:pt x="2787986" y="4103961"/>
                    <a:pt x="2787986" y="4103961"/>
                  </a:cubicBezTo>
                  <a:cubicBezTo>
                    <a:pt x="2787986" y="4507143"/>
                    <a:pt x="2787986" y="4507143"/>
                    <a:pt x="2787986" y="4507143"/>
                  </a:cubicBezTo>
                  <a:cubicBezTo>
                    <a:pt x="2787986" y="4549583"/>
                    <a:pt x="2758281" y="4587779"/>
                    <a:pt x="2720089" y="4592023"/>
                  </a:cubicBezTo>
                  <a:cubicBezTo>
                    <a:pt x="2580054" y="4617487"/>
                    <a:pt x="2448505" y="4625975"/>
                    <a:pt x="2325443" y="4625975"/>
                  </a:cubicBezTo>
                  <a:cubicBezTo>
                    <a:pt x="2202381" y="4625975"/>
                    <a:pt x="2066589" y="4617487"/>
                    <a:pt x="1930797" y="4592023"/>
                  </a:cubicBezTo>
                  <a:cubicBezTo>
                    <a:pt x="1888362" y="4587779"/>
                    <a:pt x="1858657" y="4549583"/>
                    <a:pt x="1858657" y="4507143"/>
                  </a:cubicBezTo>
                  <a:cubicBezTo>
                    <a:pt x="1858657" y="4103961"/>
                    <a:pt x="1858657" y="4103961"/>
                    <a:pt x="1858657" y="4103961"/>
                  </a:cubicBezTo>
                  <a:cubicBezTo>
                    <a:pt x="1799248" y="4091229"/>
                    <a:pt x="1799248" y="4091229"/>
                    <a:pt x="1799248" y="4091229"/>
                  </a:cubicBezTo>
                  <a:cubicBezTo>
                    <a:pt x="1799248" y="4091229"/>
                    <a:pt x="1799248" y="4086985"/>
                    <a:pt x="1799248" y="4086985"/>
                  </a:cubicBezTo>
                  <a:cubicBezTo>
                    <a:pt x="1659212" y="4044545"/>
                    <a:pt x="1544638" y="3997861"/>
                    <a:pt x="1434306" y="3938445"/>
                  </a:cubicBezTo>
                  <a:cubicBezTo>
                    <a:pt x="1383384" y="3912981"/>
                    <a:pt x="1383384" y="3912981"/>
                    <a:pt x="1383384" y="3912981"/>
                  </a:cubicBezTo>
                  <a:cubicBezTo>
                    <a:pt x="1099069" y="4197330"/>
                    <a:pt x="1099069" y="4197330"/>
                    <a:pt x="1099069" y="4197330"/>
                  </a:cubicBezTo>
                  <a:cubicBezTo>
                    <a:pt x="1069364" y="4227038"/>
                    <a:pt x="1022686" y="4231282"/>
                    <a:pt x="988738" y="4205818"/>
                  </a:cubicBezTo>
                  <a:cubicBezTo>
                    <a:pt x="772319" y="4053033"/>
                    <a:pt x="581361" y="3866297"/>
                    <a:pt x="428595" y="3645608"/>
                  </a:cubicBezTo>
                  <a:cubicBezTo>
                    <a:pt x="407377" y="3611656"/>
                    <a:pt x="411621" y="3569216"/>
                    <a:pt x="441325" y="3539508"/>
                  </a:cubicBezTo>
                  <a:cubicBezTo>
                    <a:pt x="725640" y="3255159"/>
                    <a:pt x="725640" y="3255159"/>
                    <a:pt x="725640" y="3255159"/>
                  </a:cubicBezTo>
                  <a:cubicBezTo>
                    <a:pt x="695936" y="3199987"/>
                    <a:pt x="695936" y="3199987"/>
                    <a:pt x="695936" y="3199987"/>
                  </a:cubicBezTo>
                  <a:cubicBezTo>
                    <a:pt x="632283" y="3076910"/>
                    <a:pt x="581361" y="2953834"/>
                    <a:pt x="547413" y="2835001"/>
                  </a:cubicBezTo>
                  <a:cubicBezTo>
                    <a:pt x="530439" y="2775585"/>
                    <a:pt x="530439" y="2775585"/>
                    <a:pt x="530439" y="2775585"/>
                  </a:cubicBezTo>
                  <a:cubicBezTo>
                    <a:pt x="127305" y="2775585"/>
                    <a:pt x="127305" y="2775585"/>
                    <a:pt x="127305" y="2775585"/>
                  </a:cubicBezTo>
                  <a:cubicBezTo>
                    <a:pt x="89114" y="2775585"/>
                    <a:pt x="55166" y="2750121"/>
                    <a:pt x="46679" y="2711925"/>
                  </a:cubicBezTo>
                  <a:cubicBezTo>
                    <a:pt x="16974" y="2593093"/>
                    <a:pt x="0" y="2457284"/>
                    <a:pt x="0" y="2317232"/>
                  </a:cubicBezTo>
                  <a:cubicBezTo>
                    <a:pt x="0" y="2194155"/>
                    <a:pt x="12731" y="2058347"/>
                    <a:pt x="33948" y="1922538"/>
                  </a:cubicBezTo>
                  <a:cubicBezTo>
                    <a:pt x="42435" y="1880098"/>
                    <a:pt x="76383" y="1850390"/>
                    <a:pt x="118818" y="1850390"/>
                  </a:cubicBezTo>
                  <a:cubicBezTo>
                    <a:pt x="521952" y="1850390"/>
                    <a:pt x="521952" y="1850390"/>
                    <a:pt x="521952" y="1850390"/>
                  </a:cubicBezTo>
                  <a:cubicBezTo>
                    <a:pt x="538926" y="1790974"/>
                    <a:pt x="538926" y="1790974"/>
                    <a:pt x="538926" y="1790974"/>
                  </a:cubicBezTo>
                  <a:cubicBezTo>
                    <a:pt x="581361" y="1655166"/>
                    <a:pt x="632283" y="1536333"/>
                    <a:pt x="687449" y="1430233"/>
                  </a:cubicBezTo>
                  <a:cubicBezTo>
                    <a:pt x="717153" y="1375061"/>
                    <a:pt x="717153" y="1375061"/>
                    <a:pt x="717153" y="1375061"/>
                  </a:cubicBezTo>
                  <a:cubicBezTo>
                    <a:pt x="432838" y="1090712"/>
                    <a:pt x="432838" y="1090712"/>
                    <a:pt x="432838" y="1090712"/>
                  </a:cubicBezTo>
                  <a:cubicBezTo>
                    <a:pt x="403134" y="1061004"/>
                    <a:pt x="398890" y="1014319"/>
                    <a:pt x="420108" y="980367"/>
                  </a:cubicBezTo>
                  <a:cubicBezTo>
                    <a:pt x="572874" y="763923"/>
                    <a:pt x="763832" y="577186"/>
                    <a:pt x="980251" y="424402"/>
                  </a:cubicBezTo>
                  <a:cubicBezTo>
                    <a:pt x="1014199" y="398937"/>
                    <a:pt x="1060877" y="403181"/>
                    <a:pt x="1090582" y="432890"/>
                  </a:cubicBezTo>
                  <a:cubicBezTo>
                    <a:pt x="1374897" y="717238"/>
                    <a:pt x="1374897" y="717238"/>
                    <a:pt x="1374897" y="717238"/>
                  </a:cubicBezTo>
                  <a:cubicBezTo>
                    <a:pt x="1430063" y="687530"/>
                    <a:pt x="1430063" y="687530"/>
                    <a:pt x="1430063" y="687530"/>
                  </a:cubicBezTo>
                  <a:cubicBezTo>
                    <a:pt x="1548881" y="623870"/>
                    <a:pt x="1671943" y="572942"/>
                    <a:pt x="1790761" y="538990"/>
                  </a:cubicBezTo>
                  <a:cubicBezTo>
                    <a:pt x="1850170" y="522014"/>
                    <a:pt x="1850170" y="522014"/>
                    <a:pt x="1850170" y="522014"/>
                  </a:cubicBezTo>
                  <a:cubicBezTo>
                    <a:pt x="1850170" y="118833"/>
                    <a:pt x="1850170" y="118833"/>
                    <a:pt x="1850170" y="118833"/>
                  </a:cubicBezTo>
                  <a:cubicBezTo>
                    <a:pt x="1850170" y="80636"/>
                    <a:pt x="1879875" y="46684"/>
                    <a:pt x="1918066" y="38196"/>
                  </a:cubicBezTo>
                  <a:cubicBezTo>
                    <a:pt x="2053859" y="12732"/>
                    <a:pt x="2189651" y="0"/>
                    <a:pt x="2321200" y="0"/>
                  </a:cubicBezTo>
                  <a:close/>
                </a:path>
              </a:pathLst>
            </a:custGeom>
            <a:solidFill>
              <a:schemeClr val="bg1"/>
            </a:solidFill>
            <a:ln>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dirty="0">
                <a:solidFill>
                  <a:srgbClr val="353535"/>
                </a:solidFill>
                <a:latin typeface="Segoe UI" panose="020B0502040204020203" pitchFamily="34" charset="0"/>
                <a:cs typeface="Segoe UI" panose="020B0502040204020203" pitchFamily="34" charset="0"/>
              </a:endParaRPr>
            </a:p>
          </p:txBody>
        </p:sp>
        <p:sp>
          <p:nvSpPr>
            <p:cNvPr id="203" name="Rectangle 202">
              <a:extLst>
                <a:ext uri="{FF2B5EF4-FFF2-40B4-BE49-F238E27FC236}">
                  <a16:creationId xmlns:a16="http://schemas.microsoft.com/office/drawing/2014/main" id="{9B620CC6-9492-41FC-A4B9-8E1A700568AC}"/>
                </a:ext>
              </a:extLst>
            </p:cNvPr>
            <p:cNvSpPr/>
            <p:nvPr/>
          </p:nvSpPr>
          <p:spPr bwMode="auto">
            <a:xfrm>
              <a:off x="3150556"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Retail</a:t>
              </a:r>
            </a:p>
          </p:txBody>
        </p:sp>
        <p:sp>
          <p:nvSpPr>
            <p:cNvPr id="272" name="Rectangle 271">
              <a:extLst>
                <a:ext uri="{FF2B5EF4-FFF2-40B4-BE49-F238E27FC236}">
                  <a16:creationId xmlns:a16="http://schemas.microsoft.com/office/drawing/2014/main" id="{370EE6B1-23D8-44D3-860C-9A9C6B241C57}"/>
                </a:ext>
              </a:extLst>
            </p:cNvPr>
            <p:cNvSpPr/>
            <p:nvPr/>
          </p:nvSpPr>
          <p:spPr bwMode="auto">
            <a:xfrm>
              <a:off x="3150556"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Loyalty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Product provenance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Logistics management</a:t>
              </a:r>
            </a:p>
          </p:txBody>
        </p:sp>
        <p:sp>
          <p:nvSpPr>
            <p:cNvPr id="202" name="Hexagon 201">
              <a:extLst>
                <a:ext uri="{FF2B5EF4-FFF2-40B4-BE49-F238E27FC236}">
                  <a16:creationId xmlns:a16="http://schemas.microsoft.com/office/drawing/2014/main" id="{D6BBDF59-9A7A-49AE-9B1C-ADDD4607E466}"/>
                </a:ext>
              </a:extLst>
            </p:cNvPr>
            <p:cNvSpPr/>
            <p:nvPr/>
          </p:nvSpPr>
          <p:spPr bwMode="auto">
            <a:xfrm rot="16200000">
              <a:off x="335019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D1ADFD6D-D491-4D2E-AC52-388B690FC240}"/>
                </a:ext>
              </a:extLst>
            </p:cNvPr>
            <p:cNvGrpSpPr/>
            <p:nvPr/>
          </p:nvGrpSpPr>
          <p:grpSpPr>
            <a:xfrm>
              <a:off x="3535605" y="2941414"/>
              <a:ext cx="412034" cy="296597"/>
              <a:chOff x="2304518" y="3215806"/>
              <a:chExt cx="457834" cy="329566"/>
            </a:xfrm>
          </p:grpSpPr>
          <p:sp>
            <p:nvSpPr>
              <p:cNvPr id="214" name="Freeform 9">
                <a:extLst>
                  <a:ext uri="{FF2B5EF4-FFF2-40B4-BE49-F238E27FC236}">
                    <a16:creationId xmlns:a16="http://schemas.microsoft.com/office/drawing/2014/main" id="{92493D0F-7E85-4795-A24C-8D5AE16220F2}"/>
                  </a:ext>
                </a:extLst>
              </p:cNvPr>
              <p:cNvSpPr>
                <a:spLocks/>
              </p:cNvSpPr>
              <p:nvPr/>
            </p:nvSpPr>
            <p:spPr bwMode="auto">
              <a:xfrm>
                <a:off x="2304518" y="3215806"/>
                <a:ext cx="384682" cy="225184"/>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5" name="Freeform 10">
                <a:extLst>
                  <a:ext uri="{FF2B5EF4-FFF2-40B4-BE49-F238E27FC236}">
                    <a16:creationId xmlns:a16="http://schemas.microsoft.com/office/drawing/2014/main" id="{5E7EB824-E633-4B3C-B26A-B66CCEF21778}"/>
                  </a:ext>
                </a:extLst>
              </p:cNvPr>
              <p:cNvSpPr>
                <a:spLocks/>
              </p:cNvSpPr>
              <p:nvPr/>
            </p:nvSpPr>
            <p:spPr bwMode="auto">
              <a:xfrm>
                <a:off x="2435136" y="3249967"/>
                <a:ext cx="327216" cy="141912"/>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7" name="Oval 11">
                <a:extLst>
                  <a:ext uri="{FF2B5EF4-FFF2-40B4-BE49-F238E27FC236}">
                    <a16:creationId xmlns:a16="http://schemas.microsoft.com/office/drawing/2014/main" id="{0FBA45C3-C457-462A-8DB4-3EA71702AA11}"/>
                  </a:ext>
                </a:extLst>
              </p:cNvPr>
              <p:cNvSpPr>
                <a:spLocks noChangeArrowheads="1"/>
              </p:cNvSpPr>
              <p:nvPr/>
            </p:nvSpPr>
            <p:spPr bwMode="auto">
              <a:xfrm>
                <a:off x="2471057" y="3485557"/>
                <a:ext cx="60986"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8" name="Oval 12">
                <a:extLst>
                  <a:ext uri="{FF2B5EF4-FFF2-40B4-BE49-F238E27FC236}">
                    <a16:creationId xmlns:a16="http://schemas.microsoft.com/office/drawing/2014/main" id="{C38A3F7A-EC69-4B46-B6A3-6922D4D1F90D}"/>
                  </a:ext>
                </a:extLst>
              </p:cNvPr>
              <p:cNvSpPr>
                <a:spLocks noChangeArrowheads="1"/>
              </p:cNvSpPr>
              <p:nvPr/>
            </p:nvSpPr>
            <p:spPr bwMode="auto">
              <a:xfrm>
                <a:off x="2620005" y="3485557"/>
                <a:ext cx="62159"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grpSp>
        <p:sp>
          <p:nvSpPr>
            <p:cNvPr id="196" name="Rectangle 195">
              <a:extLst>
                <a:ext uri="{FF2B5EF4-FFF2-40B4-BE49-F238E27FC236}">
                  <a16:creationId xmlns:a16="http://schemas.microsoft.com/office/drawing/2014/main" id="{EFA77684-9BFD-413B-B28D-38CF6C206328}"/>
                </a:ext>
              </a:extLst>
            </p:cNvPr>
            <p:cNvSpPr/>
            <p:nvPr/>
          </p:nvSpPr>
          <p:spPr bwMode="auto">
            <a:xfrm>
              <a:off x="4542112"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Insurance</a:t>
              </a:r>
            </a:p>
          </p:txBody>
        </p:sp>
        <p:sp>
          <p:nvSpPr>
            <p:cNvPr id="270" name="Rectangle 269">
              <a:extLst>
                <a:ext uri="{FF2B5EF4-FFF2-40B4-BE49-F238E27FC236}">
                  <a16:creationId xmlns:a16="http://schemas.microsoft.com/office/drawing/2014/main" id="{E5F4A69B-66D1-41CC-BFC2-511AE7799DEE}"/>
                </a:ext>
              </a:extLst>
            </p:cNvPr>
            <p:cNvSpPr/>
            <p:nvPr/>
          </p:nvSpPr>
          <p:spPr bwMode="auto">
            <a:xfrm>
              <a:off x="4542112"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Claims Management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MBS/Property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Fraud detection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Automated underwriting</a:t>
              </a:r>
            </a:p>
          </p:txBody>
        </p:sp>
        <p:sp>
          <p:nvSpPr>
            <p:cNvPr id="195" name="Hexagon 194">
              <a:extLst>
                <a:ext uri="{FF2B5EF4-FFF2-40B4-BE49-F238E27FC236}">
                  <a16:creationId xmlns:a16="http://schemas.microsoft.com/office/drawing/2014/main" id="{CD6253A1-EF28-4963-B365-16CC309146BD}"/>
                </a:ext>
              </a:extLst>
            </p:cNvPr>
            <p:cNvSpPr/>
            <p:nvPr/>
          </p:nvSpPr>
          <p:spPr bwMode="auto">
            <a:xfrm rot="16200000">
              <a:off x="4741748"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FDC61E66-2D38-46B1-9746-86F2B8B4268D}"/>
                </a:ext>
              </a:extLst>
            </p:cNvPr>
            <p:cNvGrpSpPr/>
            <p:nvPr/>
          </p:nvGrpSpPr>
          <p:grpSpPr>
            <a:xfrm>
              <a:off x="4934128" y="2938398"/>
              <a:ext cx="447606" cy="306082"/>
              <a:chOff x="3721997" y="3229253"/>
              <a:chExt cx="447669" cy="306126"/>
            </a:xfrm>
          </p:grpSpPr>
          <p:sp>
            <p:nvSpPr>
              <p:cNvPr id="220" name="Freeform 5">
                <a:extLst>
                  <a:ext uri="{FF2B5EF4-FFF2-40B4-BE49-F238E27FC236}">
                    <a16:creationId xmlns:a16="http://schemas.microsoft.com/office/drawing/2014/main" id="{C2EE2A9E-FBF3-48C3-9926-C0FCE36DF5BC}"/>
                  </a:ext>
                </a:extLst>
              </p:cNvPr>
              <p:cNvSpPr>
                <a:spLocks/>
              </p:cNvSpPr>
              <p:nvPr/>
            </p:nvSpPr>
            <p:spPr bwMode="auto">
              <a:xfrm>
                <a:off x="3721997" y="3229253"/>
                <a:ext cx="300640" cy="175556"/>
              </a:xfrm>
              <a:custGeom>
                <a:avLst/>
                <a:gdLst>
                  <a:gd name="T0" fmla="*/ 25 w 114"/>
                  <a:gd name="T1" fmla="*/ 66 h 66"/>
                  <a:gd name="T2" fmla="*/ 0 w 114"/>
                  <a:gd name="T3" fmla="*/ 59 h 66"/>
                  <a:gd name="T4" fmla="*/ 18 w 114"/>
                  <a:gd name="T5" fmla="*/ 0 h 66"/>
                  <a:gd name="T6" fmla="*/ 46 w 114"/>
                  <a:gd name="T7" fmla="*/ 9 h 66"/>
                  <a:gd name="T8" fmla="*/ 66 w 114"/>
                  <a:gd name="T9" fmla="*/ 6 h 66"/>
                  <a:gd name="T10" fmla="*/ 114 w 114"/>
                  <a:gd name="T11" fmla="*/ 21 h 66"/>
                  <a:gd name="T12" fmla="*/ 111 w 114"/>
                  <a:gd name="T13" fmla="*/ 30 h 66"/>
                  <a:gd name="T14" fmla="*/ 102 w 114"/>
                  <a:gd name="T15" fmla="*/ 35 h 66"/>
                  <a:gd name="T16" fmla="*/ 82 w 114"/>
                  <a:gd name="T17" fmla="*/ 28 h 66"/>
                  <a:gd name="T18" fmla="*/ 81 w 114"/>
                  <a:gd name="T19" fmla="*/ 30 h 66"/>
                  <a:gd name="T20" fmla="*/ 51 w 114"/>
                  <a:gd name="T21" fmla="*/ 46 h 66"/>
                  <a:gd name="T22" fmla="*/ 51 w 114"/>
                  <a:gd name="T2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66">
                    <a:moveTo>
                      <a:pt x="25" y="66"/>
                    </a:moveTo>
                    <a:cubicBezTo>
                      <a:pt x="0" y="59"/>
                      <a:pt x="0" y="59"/>
                      <a:pt x="0" y="59"/>
                    </a:cubicBezTo>
                    <a:cubicBezTo>
                      <a:pt x="18" y="0"/>
                      <a:pt x="18" y="0"/>
                      <a:pt x="18" y="0"/>
                    </a:cubicBezTo>
                    <a:cubicBezTo>
                      <a:pt x="46" y="9"/>
                      <a:pt x="46" y="9"/>
                      <a:pt x="46" y="9"/>
                    </a:cubicBezTo>
                    <a:cubicBezTo>
                      <a:pt x="46" y="9"/>
                      <a:pt x="53" y="13"/>
                      <a:pt x="66" y="6"/>
                    </a:cubicBezTo>
                    <a:cubicBezTo>
                      <a:pt x="114" y="21"/>
                      <a:pt x="114" y="21"/>
                      <a:pt x="114" y="21"/>
                    </a:cubicBezTo>
                    <a:cubicBezTo>
                      <a:pt x="111" y="30"/>
                      <a:pt x="111" y="30"/>
                      <a:pt x="111" y="30"/>
                    </a:cubicBezTo>
                    <a:cubicBezTo>
                      <a:pt x="110" y="34"/>
                      <a:pt x="106" y="36"/>
                      <a:pt x="102" y="35"/>
                    </a:cubicBezTo>
                    <a:cubicBezTo>
                      <a:pt x="82" y="28"/>
                      <a:pt x="82" y="28"/>
                      <a:pt x="82" y="28"/>
                    </a:cubicBezTo>
                    <a:cubicBezTo>
                      <a:pt x="81" y="30"/>
                      <a:pt x="81" y="30"/>
                      <a:pt x="81" y="30"/>
                    </a:cubicBezTo>
                    <a:cubicBezTo>
                      <a:pt x="77" y="43"/>
                      <a:pt x="64" y="50"/>
                      <a:pt x="51" y="46"/>
                    </a:cubicBezTo>
                    <a:cubicBezTo>
                      <a:pt x="51" y="46"/>
                      <a:pt x="51" y="46"/>
                      <a:pt x="51" y="46"/>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1" name="Freeform 6">
                <a:extLst>
                  <a:ext uri="{FF2B5EF4-FFF2-40B4-BE49-F238E27FC236}">
                    <a16:creationId xmlns:a16="http://schemas.microsoft.com/office/drawing/2014/main" id="{D89376A3-F6E8-48F8-A932-23D6BB416CEE}"/>
                  </a:ext>
                </a:extLst>
              </p:cNvPr>
              <p:cNvSpPr>
                <a:spLocks/>
              </p:cNvSpPr>
              <p:nvPr/>
            </p:nvSpPr>
            <p:spPr bwMode="auto">
              <a:xfrm>
                <a:off x="3814164" y="3376281"/>
                <a:ext cx="155806" cy="71319"/>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5"/>
                      <a:pt x="0" y="19"/>
                      <a:pt x="1" y="22"/>
                    </a:cubicBezTo>
                    <a:cubicBezTo>
                      <a:pt x="1" y="22"/>
                      <a:pt x="1" y="22"/>
                      <a:pt x="1" y="22"/>
                    </a:cubicBezTo>
                    <a:cubicBezTo>
                      <a:pt x="3" y="26"/>
                      <a:pt x="7"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2" name="Freeform 7">
                <a:extLst>
                  <a:ext uri="{FF2B5EF4-FFF2-40B4-BE49-F238E27FC236}">
                    <a16:creationId xmlns:a16="http://schemas.microsoft.com/office/drawing/2014/main" id="{33823871-1D94-4E8E-93CE-E1191D218568}"/>
                  </a:ext>
                </a:extLst>
              </p:cNvPr>
              <p:cNvSpPr>
                <a:spLocks/>
              </p:cNvSpPr>
              <p:nvPr/>
            </p:nvSpPr>
            <p:spPr bwMode="auto">
              <a:xfrm>
                <a:off x="3814164" y="3408101"/>
                <a:ext cx="171168" cy="82292"/>
              </a:xfrm>
              <a:custGeom>
                <a:avLst/>
                <a:gdLst>
                  <a:gd name="T0" fmla="*/ 23 w 65"/>
                  <a:gd name="T1" fmla="*/ 7 h 31"/>
                  <a:gd name="T2" fmla="*/ 5 w 65"/>
                  <a:gd name="T3" fmla="*/ 17 h 31"/>
                  <a:gd name="T4" fmla="*/ 2 w 65"/>
                  <a:gd name="T5" fmla="*/ 26 h 31"/>
                  <a:gd name="T6" fmla="*/ 2 w 65"/>
                  <a:gd name="T7" fmla="*/ 26 h 31"/>
                  <a:gd name="T8" fmla="*/ 11 w 65"/>
                  <a:gd name="T9" fmla="*/ 29 h 31"/>
                  <a:gd name="T10" fmla="*/ 65 w 65"/>
                  <a:gd name="T11" fmla="*/ 0 h 31"/>
                </a:gdLst>
                <a:ahLst/>
                <a:cxnLst>
                  <a:cxn ang="0">
                    <a:pos x="T0" y="T1"/>
                  </a:cxn>
                  <a:cxn ang="0">
                    <a:pos x="T2" y="T3"/>
                  </a:cxn>
                  <a:cxn ang="0">
                    <a:pos x="T4" y="T5"/>
                  </a:cxn>
                  <a:cxn ang="0">
                    <a:pos x="T6" y="T7"/>
                  </a:cxn>
                  <a:cxn ang="0">
                    <a:pos x="T8" y="T9"/>
                  </a:cxn>
                  <a:cxn ang="0">
                    <a:pos x="T10" y="T11"/>
                  </a:cxn>
                </a:cxnLst>
                <a:rect l="0" t="0" r="r" b="b"/>
                <a:pathLst>
                  <a:path w="65" h="31">
                    <a:moveTo>
                      <a:pt x="23" y="7"/>
                    </a:moveTo>
                    <a:cubicBezTo>
                      <a:pt x="5" y="17"/>
                      <a:pt x="5" y="17"/>
                      <a:pt x="5" y="17"/>
                    </a:cubicBezTo>
                    <a:cubicBezTo>
                      <a:pt x="1" y="18"/>
                      <a:pt x="0" y="23"/>
                      <a:pt x="2" y="26"/>
                    </a:cubicBezTo>
                    <a:cubicBezTo>
                      <a:pt x="2" y="26"/>
                      <a:pt x="2" y="26"/>
                      <a:pt x="2" y="26"/>
                    </a:cubicBezTo>
                    <a:cubicBezTo>
                      <a:pt x="4" y="29"/>
                      <a:pt x="8" y="31"/>
                      <a:pt x="11" y="29"/>
                    </a:cubicBezTo>
                    <a:cubicBezTo>
                      <a:pt x="65" y="0"/>
                      <a:pt x="65" y="0"/>
                      <a:pt x="65"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3" name="Freeform 8">
                <a:extLst>
                  <a:ext uri="{FF2B5EF4-FFF2-40B4-BE49-F238E27FC236}">
                    <a16:creationId xmlns:a16="http://schemas.microsoft.com/office/drawing/2014/main" id="{902E9EFB-FF33-4A78-A7C0-03E1D2521917}"/>
                  </a:ext>
                </a:extLst>
              </p:cNvPr>
              <p:cNvSpPr>
                <a:spLocks/>
              </p:cNvSpPr>
              <p:nvPr/>
            </p:nvSpPr>
            <p:spPr bwMode="auto">
              <a:xfrm>
                <a:off x="3848178" y="3442115"/>
                <a:ext cx="155806" cy="72417"/>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4"/>
                      <a:pt x="0" y="19"/>
                      <a:pt x="1" y="22"/>
                    </a:cubicBezTo>
                    <a:cubicBezTo>
                      <a:pt x="1" y="22"/>
                      <a:pt x="1" y="22"/>
                      <a:pt x="1" y="22"/>
                    </a:cubicBezTo>
                    <a:cubicBezTo>
                      <a:pt x="3" y="26"/>
                      <a:pt x="8"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4" name="Freeform 9">
                <a:extLst>
                  <a:ext uri="{FF2B5EF4-FFF2-40B4-BE49-F238E27FC236}">
                    <a16:creationId xmlns:a16="http://schemas.microsoft.com/office/drawing/2014/main" id="{297332B7-698F-482B-88DE-3ACF4F61F8A4}"/>
                  </a:ext>
                </a:extLst>
              </p:cNvPr>
              <p:cNvSpPr>
                <a:spLocks/>
              </p:cNvSpPr>
              <p:nvPr/>
            </p:nvSpPr>
            <p:spPr bwMode="auto">
              <a:xfrm>
                <a:off x="3885484" y="3240225"/>
                <a:ext cx="284182" cy="295154"/>
              </a:xfrm>
              <a:custGeom>
                <a:avLst/>
                <a:gdLst>
                  <a:gd name="T0" fmla="*/ 18 w 108"/>
                  <a:gd name="T1" fmla="*/ 90 h 111"/>
                  <a:gd name="T2" fmla="*/ 5 w 108"/>
                  <a:gd name="T3" fmla="*/ 97 h 111"/>
                  <a:gd name="T4" fmla="*/ 2 w 108"/>
                  <a:gd name="T5" fmla="*/ 106 h 111"/>
                  <a:gd name="T6" fmla="*/ 2 w 108"/>
                  <a:gd name="T7" fmla="*/ 106 h 111"/>
                  <a:gd name="T8" fmla="*/ 12 w 108"/>
                  <a:gd name="T9" fmla="*/ 109 h 111"/>
                  <a:gd name="T10" fmla="*/ 52 w 108"/>
                  <a:gd name="T11" fmla="*/ 88 h 111"/>
                  <a:gd name="T12" fmla="*/ 61 w 108"/>
                  <a:gd name="T13" fmla="*/ 83 h 111"/>
                  <a:gd name="T14" fmla="*/ 75 w 108"/>
                  <a:gd name="T15" fmla="*/ 72 h 111"/>
                  <a:gd name="T16" fmla="*/ 108 w 108"/>
                  <a:gd name="T17" fmla="*/ 50 h 111"/>
                  <a:gd name="T18" fmla="*/ 82 w 108"/>
                  <a:gd name="T19" fmla="*/ 0 h 111"/>
                  <a:gd name="T20" fmla="*/ 63 w 108"/>
                  <a:gd name="T21"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11">
                    <a:moveTo>
                      <a:pt x="18" y="90"/>
                    </a:moveTo>
                    <a:cubicBezTo>
                      <a:pt x="5" y="97"/>
                      <a:pt x="5" y="97"/>
                      <a:pt x="5" y="97"/>
                    </a:cubicBezTo>
                    <a:cubicBezTo>
                      <a:pt x="2" y="99"/>
                      <a:pt x="0" y="103"/>
                      <a:pt x="2" y="106"/>
                    </a:cubicBezTo>
                    <a:cubicBezTo>
                      <a:pt x="2" y="106"/>
                      <a:pt x="2" y="106"/>
                      <a:pt x="2" y="106"/>
                    </a:cubicBezTo>
                    <a:cubicBezTo>
                      <a:pt x="4" y="110"/>
                      <a:pt x="8" y="111"/>
                      <a:pt x="12" y="109"/>
                    </a:cubicBezTo>
                    <a:cubicBezTo>
                      <a:pt x="52" y="88"/>
                      <a:pt x="52" y="88"/>
                      <a:pt x="52" y="88"/>
                    </a:cubicBezTo>
                    <a:cubicBezTo>
                      <a:pt x="61" y="83"/>
                      <a:pt x="61" y="83"/>
                      <a:pt x="61" y="83"/>
                    </a:cubicBezTo>
                    <a:cubicBezTo>
                      <a:pt x="61" y="83"/>
                      <a:pt x="68" y="80"/>
                      <a:pt x="75" y="72"/>
                    </a:cubicBezTo>
                    <a:cubicBezTo>
                      <a:pt x="82" y="64"/>
                      <a:pt x="91" y="59"/>
                      <a:pt x="108" y="50"/>
                    </a:cubicBezTo>
                    <a:cubicBezTo>
                      <a:pt x="82" y="0"/>
                      <a:pt x="82" y="0"/>
                      <a:pt x="82" y="0"/>
                    </a:cubicBezTo>
                    <a:cubicBezTo>
                      <a:pt x="63" y="9"/>
                      <a:pt x="63" y="9"/>
                      <a:pt x="63" y="9"/>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grpSp>
        <p:sp>
          <p:nvSpPr>
            <p:cNvPr id="175" name="Rectangle 174">
              <a:extLst>
                <a:ext uri="{FF2B5EF4-FFF2-40B4-BE49-F238E27FC236}">
                  <a16:creationId xmlns:a16="http://schemas.microsoft.com/office/drawing/2014/main" id="{AA9F1A10-6C6C-4629-BD0D-DC38EC971595}"/>
                </a:ext>
              </a:extLst>
            </p:cNvPr>
            <p:cNvSpPr/>
            <p:nvPr/>
          </p:nvSpPr>
          <p:spPr bwMode="auto">
            <a:xfrm>
              <a:off x="5933670"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Banking and Capital Markets</a:t>
              </a:r>
            </a:p>
          </p:txBody>
        </p:sp>
        <p:sp>
          <p:nvSpPr>
            <p:cNvPr id="269" name="Rectangle 268">
              <a:extLst>
                <a:ext uri="{FF2B5EF4-FFF2-40B4-BE49-F238E27FC236}">
                  <a16:creationId xmlns:a16="http://schemas.microsoft.com/office/drawing/2014/main" id="{6E65C872-00BB-42A6-A11A-9B7AB0902601}"/>
                </a:ext>
              </a:extLst>
            </p:cNvPr>
            <p:cNvSpPr/>
            <p:nvPr/>
          </p:nvSpPr>
          <p:spPr bwMode="auto">
            <a:xfrm>
              <a:off x="5933670" y="3604619"/>
              <a:ext cx="1342798"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dirty="0">
                  <a:solidFill>
                    <a:srgbClr val="353535"/>
                  </a:solidFill>
                  <a:latin typeface="Segoe UI Semilight"/>
                  <a:ea typeface="Segoe UI" panose="020B0502040204020203" pitchFamily="34" charset="0"/>
                  <a:cs typeface="Segoe UI" panose="020B0502040204020203" pitchFamily="34" charset="0"/>
                </a:rPr>
                <a:t>Bond Issuance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Trade Finance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Loan Syndication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Post Trade Settlement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Cross Border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Derivatives Trading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KYC/AML</a:t>
              </a:r>
            </a:p>
          </p:txBody>
        </p:sp>
        <p:sp>
          <p:nvSpPr>
            <p:cNvPr id="4" name="Hexagon 3">
              <a:extLst>
                <a:ext uri="{FF2B5EF4-FFF2-40B4-BE49-F238E27FC236}">
                  <a16:creationId xmlns:a16="http://schemas.microsoft.com/office/drawing/2014/main" id="{B3A16D8C-B728-4587-A3EA-6FD148995101}"/>
                </a:ext>
              </a:extLst>
            </p:cNvPr>
            <p:cNvSpPr/>
            <p:nvPr/>
          </p:nvSpPr>
          <p:spPr bwMode="auto">
            <a:xfrm rot="16200000">
              <a:off x="619434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Freeform 106">
              <a:extLst>
                <a:ext uri="{FF2B5EF4-FFF2-40B4-BE49-F238E27FC236}">
                  <a16:creationId xmlns:a16="http://schemas.microsoft.com/office/drawing/2014/main" id="{6BEA56D3-DC4A-4391-8D55-3D1FECB7998D}"/>
                </a:ext>
              </a:extLst>
            </p:cNvPr>
            <p:cNvSpPr>
              <a:spLocks/>
            </p:cNvSpPr>
            <p:nvPr/>
          </p:nvSpPr>
          <p:spPr bwMode="auto">
            <a:xfrm>
              <a:off x="6504955" y="2885355"/>
              <a:ext cx="210980" cy="363767"/>
            </a:xfrm>
            <a:custGeom>
              <a:avLst/>
              <a:gdLst>
                <a:gd name="connsiteX0" fmla="*/ 797477 w 1944580"/>
                <a:gd name="connsiteY0" fmla="*/ 122238 h 3352800"/>
                <a:gd name="connsiteX1" fmla="*/ 800524 w 1944580"/>
                <a:gd name="connsiteY1" fmla="*/ 426082 h 3352800"/>
                <a:gd name="connsiteX2" fmla="*/ 751774 w 1944580"/>
                <a:gd name="connsiteY2" fmla="*/ 486851 h 3352800"/>
                <a:gd name="connsiteX3" fmla="*/ 142404 w 1944580"/>
                <a:gd name="connsiteY3" fmla="*/ 1036809 h 3352800"/>
                <a:gd name="connsiteX4" fmla="*/ 142404 w 1944580"/>
                <a:gd name="connsiteY4" fmla="*/ 1039847 h 3352800"/>
                <a:gd name="connsiteX5" fmla="*/ 763962 w 1944580"/>
                <a:gd name="connsiteY5" fmla="*/ 1945303 h 3352800"/>
                <a:gd name="connsiteX6" fmla="*/ 989429 w 1944580"/>
                <a:gd name="connsiteY6" fmla="*/ 2072917 h 3352800"/>
                <a:gd name="connsiteX7" fmla="*/ 1038178 w 1944580"/>
                <a:gd name="connsiteY7" fmla="*/ 2252185 h 3352800"/>
                <a:gd name="connsiteX8" fmla="*/ 891929 w 1944580"/>
                <a:gd name="connsiteY8" fmla="*/ 2361569 h 3352800"/>
                <a:gd name="connsiteX9" fmla="*/ 837086 w 1944580"/>
                <a:gd name="connsiteY9" fmla="*/ 2364607 h 3352800"/>
                <a:gd name="connsiteX10" fmla="*/ 154592 w 1944580"/>
                <a:gd name="connsiteY10" fmla="*/ 2109379 h 3352800"/>
                <a:gd name="connsiteX11" fmla="*/ 154592 w 1944580"/>
                <a:gd name="connsiteY11" fmla="*/ 2750489 h 3352800"/>
                <a:gd name="connsiteX12" fmla="*/ 745681 w 1944580"/>
                <a:gd name="connsiteY12" fmla="*/ 2890258 h 3352800"/>
                <a:gd name="connsiteX13" fmla="*/ 803571 w 1944580"/>
                <a:gd name="connsiteY13" fmla="*/ 2951027 h 3352800"/>
                <a:gd name="connsiteX14" fmla="*/ 803571 w 1944580"/>
                <a:gd name="connsiteY14" fmla="*/ 3230563 h 3352800"/>
                <a:gd name="connsiteX15" fmla="*/ 1211849 w 1944580"/>
                <a:gd name="connsiteY15" fmla="*/ 3230563 h 3352800"/>
                <a:gd name="connsiteX16" fmla="*/ 1211849 w 1944580"/>
                <a:gd name="connsiteY16" fmla="*/ 2890258 h 3352800"/>
                <a:gd name="connsiteX17" fmla="*/ 1254505 w 1944580"/>
                <a:gd name="connsiteY17" fmla="*/ 2832527 h 3352800"/>
                <a:gd name="connsiteX18" fmla="*/ 1818172 w 1944580"/>
                <a:gd name="connsiteY18" fmla="*/ 2197493 h 3352800"/>
                <a:gd name="connsiteX19" fmla="*/ 1818172 w 1944580"/>
                <a:gd name="connsiteY19" fmla="*/ 2194455 h 3352800"/>
                <a:gd name="connsiteX20" fmla="*/ 1141771 w 1944580"/>
                <a:gd name="connsiteY20" fmla="*/ 1386230 h 3352800"/>
                <a:gd name="connsiteX21" fmla="*/ 925445 w 1944580"/>
                <a:gd name="connsiteY21" fmla="*/ 1261654 h 3352800"/>
                <a:gd name="connsiteX22" fmla="*/ 864508 w 1944580"/>
                <a:gd name="connsiteY22" fmla="*/ 1118847 h 3352800"/>
                <a:gd name="connsiteX23" fmla="*/ 949820 w 1944580"/>
                <a:gd name="connsiteY23" fmla="*/ 1006424 h 3352800"/>
                <a:gd name="connsiteX24" fmla="*/ 1096068 w 1944580"/>
                <a:gd name="connsiteY24" fmla="*/ 976040 h 3352800"/>
                <a:gd name="connsiteX25" fmla="*/ 1708485 w 1944580"/>
                <a:gd name="connsiteY25" fmla="*/ 1149231 h 3352800"/>
                <a:gd name="connsiteX26" fmla="*/ 1708485 w 1944580"/>
                <a:gd name="connsiteY26" fmla="*/ 532428 h 3352800"/>
                <a:gd name="connsiteX27" fmla="*/ 1263645 w 1944580"/>
                <a:gd name="connsiteY27" fmla="*/ 456467 h 3352800"/>
                <a:gd name="connsiteX28" fmla="*/ 1205755 w 1944580"/>
                <a:gd name="connsiteY28" fmla="*/ 395698 h 3352800"/>
                <a:gd name="connsiteX29" fmla="*/ 1205755 w 1944580"/>
                <a:gd name="connsiteY29" fmla="*/ 122238 h 3352800"/>
                <a:gd name="connsiteX30" fmla="*/ 797477 w 1944580"/>
                <a:gd name="connsiteY30" fmla="*/ 122238 h 3352800"/>
                <a:gd name="connsiteX31" fmla="*/ 733507 w 1944580"/>
                <a:gd name="connsiteY31" fmla="*/ 0 h 3352800"/>
                <a:gd name="connsiteX32" fmla="*/ 1266348 w 1944580"/>
                <a:gd name="connsiteY32" fmla="*/ 0 h 3352800"/>
                <a:gd name="connsiteX33" fmla="*/ 1327244 w 1944580"/>
                <a:gd name="connsiteY33" fmla="*/ 60794 h 3352800"/>
                <a:gd name="connsiteX34" fmla="*/ 1327244 w 1944580"/>
                <a:gd name="connsiteY34" fmla="*/ 340448 h 3352800"/>
                <a:gd name="connsiteX35" fmla="*/ 1741337 w 1944580"/>
                <a:gd name="connsiteY35" fmla="*/ 416440 h 3352800"/>
                <a:gd name="connsiteX36" fmla="*/ 1783964 w 1944580"/>
                <a:gd name="connsiteY36" fmla="*/ 428599 h 3352800"/>
                <a:gd name="connsiteX37" fmla="*/ 1829636 w 1944580"/>
                <a:gd name="connsiteY37" fmla="*/ 486354 h 3352800"/>
                <a:gd name="connsiteX38" fmla="*/ 1829636 w 1944580"/>
                <a:gd name="connsiteY38" fmla="*/ 1249321 h 3352800"/>
                <a:gd name="connsiteX39" fmla="*/ 1799188 w 1944580"/>
                <a:gd name="connsiteY39" fmla="*/ 1300996 h 3352800"/>
                <a:gd name="connsiteX40" fmla="*/ 1741337 w 1944580"/>
                <a:gd name="connsiteY40" fmla="*/ 1304036 h 3352800"/>
                <a:gd name="connsiteX41" fmla="*/ 1653038 w 1944580"/>
                <a:gd name="connsiteY41" fmla="*/ 1258440 h 3352800"/>
                <a:gd name="connsiteX42" fmla="*/ 1095839 w 1944580"/>
                <a:gd name="connsiteY42" fmla="*/ 1097335 h 3352800"/>
                <a:gd name="connsiteX43" fmla="*/ 1016674 w 1944580"/>
                <a:gd name="connsiteY43" fmla="*/ 1109494 h 3352800"/>
                <a:gd name="connsiteX44" fmla="*/ 1013629 w 1944580"/>
                <a:gd name="connsiteY44" fmla="*/ 1112534 h 3352800"/>
                <a:gd name="connsiteX45" fmla="*/ 1001450 w 1944580"/>
                <a:gd name="connsiteY45" fmla="*/ 1115574 h 3352800"/>
                <a:gd name="connsiteX46" fmla="*/ 995360 w 1944580"/>
                <a:gd name="connsiteY46" fmla="*/ 1118613 h 3352800"/>
                <a:gd name="connsiteX47" fmla="*/ 986226 w 1944580"/>
                <a:gd name="connsiteY47" fmla="*/ 1133812 h 3352800"/>
                <a:gd name="connsiteX48" fmla="*/ 995360 w 1944580"/>
                <a:gd name="connsiteY48" fmla="*/ 1161169 h 3352800"/>
                <a:gd name="connsiteX49" fmla="*/ 1004495 w 1944580"/>
                <a:gd name="connsiteY49" fmla="*/ 1167249 h 3352800"/>
                <a:gd name="connsiteX50" fmla="*/ 1019719 w 1944580"/>
                <a:gd name="connsiteY50" fmla="*/ 1182447 h 3352800"/>
                <a:gd name="connsiteX51" fmla="*/ 1022764 w 1944580"/>
                <a:gd name="connsiteY51" fmla="*/ 1188527 h 3352800"/>
                <a:gd name="connsiteX52" fmla="*/ 1193273 w 1944580"/>
                <a:gd name="connsiteY52" fmla="*/ 1273639 h 3352800"/>
                <a:gd name="connsiteX53" fmla="*/ 1939249 w 1944580"/>
                <a:gd name="connsiteY53" fmla="*/ 2209869 h 3352800"/>
                <a:gd name="connsiteX54" fmla="*/ 1333334 w 1944580"/>
                <a:gd name="connsiteY54" fmla="*/ 2936360 h 3352800"/>
                <a:gd name="connsiteX55" fmla="*/ 1333334 w 1944580"/>
                <a:gd name="connsiteY55" fmla="*/ 3292006 h 3352800"/>
                <a:gd name="connsiteX56" fmla="*/ 1272437 w 1944580"/>
                <a:gd name="connsiteY56" fmla="*/ 3352800 h 3352800"/>
                <a:gd name="connsiteX57" fmla="*/ 742642 w 1944580"/>
                <a:gd name="connsiteY57" fmla="*/ 3352800 h 3352800"/>
                <a:gd name="connsiteX58" fmla="*/ 681746 w 1944580"/>
                <a:gd name="connsiteY58" fmla="*/ 3292006 h 3352800"/>
                <a:gd name="connsiteX59" fmla="*/ 681746 w 1944580"/>
                <a:gd name="connsiteY59" fmla="*/ 3009313 h 3352800"/>
                <a:gd name="connsiteX60" fmla="*/ 84964 w 1944580"/>
                <a:gd name="connsiteY60" fmla="*/ 2851248 h 3352800"/>
                <a:gd name="connsiteX61" fmla="*/ 60606 w 1944580"/>
                <a:gd name="connsiteY61" fmla="*/ 2833010 h 3352800"/>
                <a:gd name="connsiteX62" fmla="*/ 33203 w 1944580"/>
                <a:gd name="connsiteY62" fmla="*/ 2784374 h 3352800"/>
                <a:gd name="connsiteX63" fmla="*/ 33203 w 1944580"/>
                <a:gd name="connsiteY63" fmla="*/ 1978851 h 3352800"/>
                <a:gd name="connsiteX64" fmla="*/ 66696 w 1944580"/>
                <a:gd name="connsiteY64" fmla="*/ 1924137 h 3352800"/>
                <a:gd name="connsiteX65" fmla="*/ 133681 w 1944580"/>
                <a:gd name="connsiteY65" fmla="*/ 1933256 h 3352800"/>
                <a:gd name="connsiteX66" fmla="*/ 231115 w 1944580"/>
                <a:gd name="connsiteY66" fmla="*/ 2015328 h 3352800"/>
                <a:gd name="connsiteX67" fmla="*/ 837031 w 1944580"/>
                <a:gd name="connsiteY67" fmla="*/ 2243306 h 3352800"/>
                <a:gd name="connsiteX68" fmla="*/ 879658 w 1944580"/>
                <a:gd name="connsiteY68" fmla="*/ 2240266 h 3352800"/>
                <a:gd name="connsiteX69" fmla="*/ 919240 w 1944580"/>
                <a:gd name="connsiteY69" fmla="*/ 2215949 h 3352800"/>
                <a:gd name="connsiteX70" fmla="*/ 910106 w 1944580"/>
                <a:gd name="connsiteY70" fmla="*/ 2167313 h 3352800"/>
                <a:gd name="connsiteX71" fmla="*/ 904016 w 1944580"/>
                <a:gd name="connsiteY71" fmla="*/ 2161234 h 3352800"/>
                <a:gd name="connsiteX72" fmla="*/ 894882 w 1944580"/>
                <a:gd name="connsiteY72" fmla="*/ 2152115 h 3352800"/>
                <a:gd name="connsiteX73" fmla="*/ 891837 w 1944580"/>
                <a:gd name="connsiteY73" fmla="*/ 2146035 h 3352800"/>
                <a:gd name="connsiteX74" fmla="*/ 715239 w 1944580"/>
                <a:gd name="connsiteY74" fmla="*/ 2057884 h 3352800"/>
                <a:gd name="connsiteX75" fmla="*/ 21024 w 1944580"/>
                <a:gd name="connsiteY75" fmla="*/ 1015263 h 3352800"/>
                <a:gd name="connsiteX76" fmla="*/ 678701 w 1944580"/>
                <a:gd name="connsiteY76" fmla="*/ 376924 h 3352800"/>
                <a:gd name="connsiteX77" fmla="*/ 672611 w 1944580"/>
                <a:gd name="connsiteY77" fmla="*/ 63834 h 3352800"/>
                <a:gd name="connsiteX78" fmla="*/ 690880 w 1944580"/>
                <a:gd name="connsiteY78" fmla="*/ 18238 h 3352800"/>
                <a:gd name="connsiteX79" fmla="*/ 733507 w 1944580"/>
                <a:gd name="connsiteY79"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44580" h="3352800">
                  <a:moveTo>
                    <a:pt x="797477" y="122238"/>
                  </a:moveTo>
                  <a:cubicBezTo>
                    <a:pt x="800524" y="426082"/>
                    <a:pt x="800524" y="426082"/>
                    <a:pt x="800524" y="426082"/>
                  </a:cubicBezTo>
                  <a:cubicBezTo>
                    <a:pt x="803571" y="456467"/>
                    <a:pt x="782243" y="480774"/>
                    <a:pt x="751774" y="486851"/>
                  </a:cubicBezTo>
                  <a:cubicBezTo>
                    <a:pt x="696931" y="495966"/>
                    <a:pt x="218576" y="593196"/>
                    <a:pt x="142404" y="1036809"/>
                  </a:cubicBezTo>
                  <a:cubicBezTo>
                    <a:pt x="142404" y="1039847"/>
                    <a:pt x="142404" y="1039847"/>
                    <a:pt x="142404" y="1039847"/>
                  </a:cubicBezTo>
                  <a:cubicBezTo>
                    <a:pt x="23577" y="1632343"/>
                    <a:pt x="468417" y="1820727"/>
                    <a:pt x="763962" y="1945303"/>
                  </a:cubicBezTo>
                  <a:cubicBezTo>
                    <a:pt x="882789" y="1996956"/>
                    <a:pt x="958960" y="2030379"/>
                    <a:pt x="989429" y="2072917"/>
                  </a:cubicBezTo>
                  <a:cubicBezTo>
                    <a:pt x="1038178" y="2115455"/>
                    <a:pt x="1056459" y="2188378"/>
                    <a:pt x="1038178" y="2252185"/>
                  </a:cubicBezTo>
                  <a:cubicBezTo>
                    <a:pt x="1016850" y="2312954"/>
                    <a:pt x="965054" y="2352454"/>
                    <a:pt x="891929" y="2361569"/>
                  </a:cubicBezTo>
                  <a:cubicBezTo>
                    <a:pt x="873648" y="2361569"/>
                    <a:pt x="855367" y="2364607"/>
                    <a:pt x="837086" y="2364607"/>
                  </a:cubicBezTo>
                  <a:cubicBezTo>
                    <a:pt x="651228" y="2364607"/>
                    <a:pt x="358731" y="2285608"/>
                    <a:pt x="154592" y="2109379"/>
                  </a:cubicBezTo>
                  <a:cubicBezTo>
                    <a:pt x="154592" y="2750489"/>
                    <a:pt x="154592" y="2750489"/>
                    <a:pt x="154592" y="2750489"/>
                  </a:cubicBezTo>
                  <a:cubicBezTo>
                    <a:pt x="255138" y="2817335"/>
                    <a:pt x="514120" y="2878104"/>
                    <a:pt x="745681" y="2890258"/>
                  </a:cubicBezTo>
                  <a:cubicBezTo>
                    <a:pt x="776149" y="2893296"/>
                    <a:pt x="803571" y="2920642"/>
                    <a:pt x="803571" y="2951027"/>
                  </a:cubicBezTo>
                  <a:lnTo>
                    <a:pt x="803571" y="3230563"/>
                  </a:lnTo>
                  <a:cubicBezTo>
                    <a:pt x="1211849" y="3230563"/>
                    <a:pt x="1211849" y="3230563"/>
                    <a:pt x="1211849" y="3230563"/>
                  </a:cubicBezTo>
                  <a:cubicBezTo>
                    <a:pt x="1211849" y="2890258"/>
                    <a:pt x="1211849" y="2890258"/>
                    <a:pt x="1211849" y="2890258"/>
                  </a:cubicBezTo>
                  <a:cubicBezTo>
                    <a:pt x="1211849" y="2865950"/>
                    <a:pt x="1227083" y="2841643"/>
                    <a:pt x="1254505" y="2832527"/>
                  </a:cubicBezTo>
                  <a:cubicBezTo>
                    <a:pt x="1492159" y="2756566"/>
                    <a:pt x="1784657" y="2583375"/>
                    <a:pt x="1818172" y="2197493"/>
                  </a:cubicBezTo>
                  <a:cubicBezTo>
                    <a:pt x="1818172" y="2197493"/>
                    <a:pt x="1818172" y="2194455"/>
                    <a:pt x="1818172" y="2194455"/>
                  </a:cubicBezTo>
                  <a:cubicBezTo>
                    <a:pt x="1873015" y="1717420"/>
                    <a:pt x="1434269" y="1516883"/>
                    <a:pt x="1141771" y="1386230"/>
                  </a:cubicBezTo>
                  <a:cubicBezTo>
                    <a:pt x="1010757" y="1325461"/>
                    <a:pt x="949820" y="1298115"/>
                    <a:pt x="925445" y="1261654"/>
                  </a:cubicBezTo>
                  <a:cubicBezTo>
                    <a:pt x="882789" y="1234308"/>
                    <a:pt x="858414" y="1176577"/>
                    <a:pt x="864508" y="1118847"/>
                  </a:cubicBezTo>
                  <a:cubicBezTo>
                    <a:pt x="870602" y="1067193"/>
                    <a:pt x="904117" y="1024655"/>
                    <a:pt x="949820" y="1006424"/>
                  </a:cubicBezTo>
                  <a:cubicBezTo>
                    <a:pt x="983335" y="985155"/>
                    <a:pt x="1032085" y="976040"/>
                    <a:pt x="1096068" y="976040"/>
                  </a:cubicBezTo>
                  <a:cubicBezTo>
                    <a:pt x="1263645" y="976040"/>
                    <a:pt x="1510440" y="1045924"/>
                    <a:pt x="1708485" y="1149231"/>
                  </a:cubicBezTo>
                  <a:cubicBezTo>
                    <a:pt x="1708485" y="532428"/>
                    <a:pt x="1708485" y="532428"/>
                    <a:pt x="1708485" y="532428"/>
                  </a:cubicBezTo>
                  <a:cubicBezTo>
                    <a:pt x="1543955" y="486851"/>
                    <a:pt x="1412941" y="465582"/>
                    <a:pt x="1263645" y="456467"/>
                  </a:cubicBezTo>
                  <a:cubicBezTo>
                    <a:pt x="1230130" y="456467"/>
                    <a:pt x="1205755" y="429121"/>
                    <a:pt x="1205755" y="395698"/>
                  </a:cubicBezTo>
                  <a:cubicBezTo>
                    <a:pt x="1205755" y="122238"/>
                    <a:pt x="1205755" y="122238"/>
                    <a:pt x="1205755" y="122238"/>
                  </a:cubicBezTo>
                  <a:cubicBezTo>
                    <a:pt x="797477" y="122238"/>
                    <a:pt x="797477" y="122238"/>
                    <a:pt x="797477" y="122238"/>
                  </a:cubicBezTo>
                  <a:close/>
                  <a:moveTo>
                    <a:pt x="733507" y="0"/>
                  </a:moveTo>
                  <a:cubicBezTo>
                    <a:pt x="1266348" y="0"/>
                    <a:pt x="1266348" y="0"/>
                    <a:pt x="1266348" y="0"/>
                  </a:cubicBezTo>
                  <a:cubicBezTo>
                    <a:pt x="1299841" y="0"/>
                    <a:pt x="1327244" y="27357"/>
                    <a:pt x="1327244" y="60794"/>
                  </a:cubicBezTo>
                  <a:cubicBezTo>
                    <a:pt x="1327244" y="340448"/>
                    <a:pt x="1327244" y="340448"/>
                    <a:pt x="1327244" y="340448"/>
                  </a:cubicBezTo>
                  <a:cubicBezTo>
                    <a:pt x="1464260" y="349567"/>
                    <a:pt x="1589097" y="373884"/>
                    <a:pt x="1741337" y="416440"/>
                  </a:cubicBezTo>
                  <a:cubicBezTo>
                    <a:pt x="1783964" y="428599"/>
                    <a:pt x="1783964" y="428599"/>
                    <a:pt x="1783964" y="428599"/>
                  </a:cubicBezTo>
                  <a:cubicBezTo>
                    <a:pt x="1811368" y="434679"/>
                    <a:pt x="1829636" y="458996"/>
                    <a:pt x="1829636" y="486354"/>
                  </a:cubicBezTo>
                  <a:cubicBezTo>
                    <a:pt x="1829636" y="1249321"/>
                    <a:pt x="1829636" y="1249321"/>
                    <a:pt x="1829636" y="1249321"/>
                  </a:cubicBezTo>
                  <a:cubicBezTo>
                    <a:pt x="1829636" y="1270599"/>
                    <a:pt x="1817457" y="1291877"/>
                    <a:pt x="1799188" y="1300996"/>
                  </a:cubicBezTo>
                  <a:cubicBezTo>
                    <a:pt x="1780920" y="1313155"/>
                    <a:pt x="1759606" y="1313155"/>
                    <a:pt x="1741337" y="1304036"/>
                  </a:cubicBezTo>
                  <a:cubicBezTo>
                    <a:pt x="1653038" y="1258440"/>
                    <a:pt x="1653038" y="1258440"/>
                    <a:pt x="1653038" y="1258440"/>
                  </a:cubicBezTo>
                  <a:cubicBezTo>
                    <a:pt x="1470350" y="1161169"/>
                    <a:pt x="1248079" y="1097335"/>
                    <a:pt x="1095839" y="1097335"/>
                  </a:cubicBezTo>
                  <a:cubicBezTo>
                    <a:pt x="1034943" y="1097335"/>
                    <a:pt x="1016674" y="1109494"/>
                    <a:pt x="1016674" y="1109494"/>
                  </a:cubicBezTo>
                  <a:cubicBezTo>
                    <a:pt x="1013629" y="1112534"/>
                    <a:pt x="1013629" y="1112534"/>
                    <a:pt x="1013629" y="1112534"/>
                  </a:cubicBezTo>
                  <a:cubicBezTo>
                    <a:pt x="1007540" y="1112534"/>
                    <a:pt x="1004495" y="1115574"/>
                    <a:pt x="1001450" y="1115574"/>
                  </a:cubicBezTo>
                  <a:cubicBezTo>
                    <a:pt x="995360" y="1118613"/>
                    <a:pt x="995360" y="1118613"/>
                    <a:pt x="995360" y="1118613"/>
                  </a:cubicBezTo>
                  <a:cubicBezTo>
                    <a:pt x="992316" y="1121653"/>
                    <a:pt x="989271" y="1121653"/>
                    <a:pt x="986226" y="1133812"/>
                  </a:cubicBezTo>
                  <a:cubicBezTo>
                    <a:pt x="986226" y="1145971"/>
                    <a:pt x="992316" y="1161169"/>
                    <a:pt x="995360" y="1161169"/>
                  </a:cubicBezTo>
                  <a:cubicBezTo>
                    <a:pt x="1004495" y="1167249"/>
                    <a:pt x="1004495" y="1167249"/>
                    <a:pt x="1004495" y="1167249"/>
                  </a:cubicBezTo>
                  <a:cubicBezTo>
                    <a:pt x="1010584" y="1173328"/>
                    <a:pt x="1013629" y="1176368"/>
                    <a:pt x="1019719" y="1182447"/>
                  </a:cubicBezTo>
                  <a:cubicBezTo>
                    <a:pt x="1022764" y="1188527"/>
                    <a:pt x="1022764" y="1188527"/>
                    <a:pt x="1022764" y="1188527"/>
                  </a:cubicBezTo>
                  <a:cubicBezTo>
                    <a:pt x="1044077" y="1206765"/>
                    <a:pt x="1141511" y="1252361"/>
                    <a:pt x="1193273" y="1273639"/>
                  </a:cubicBezTo>
                  <a:cubicBezTo>
                    <a:pt x="1476439" y="1404346"/>
                    <a:pt x="2003190" y="1641444"/>
                    <a:pt x="1939249" y="2209869"/>
                  </a:cubicBezTo>
                  <a:cubicBezTo>
                    <a:pt x="1899667" y="2656707"/>
                    <a:pt x="1558649" y="2854288"/>
                    <a:pt x="1333334" y="2936360"/>
                  </a:cubicBezTo>
                  <a:cubicBezTo>
                    <a:pt x="1333334" y="3292006"/>
                    <a:pt x="1333334" y="3292006"/>
                    <a:pt x="1333334" y="3292006"/>
                  </a:cubicBezTo>
                  <a:cubicBezTo>
                    <a:pt x="1333334" y="3325443"/>
                    <a:pt x="1305930" y="3352800"/>
                    <a:pt x="1272437" y="3352800"/>
                  </a:cubicBezTo>
                  <a:cubicBezTo>
                    <a:pt x="742642" y="3352800"/>
                    <a:pt x="742642" y="3352800"/>
                    <a:pt x="742642" y="3352800"/>
                  </a:cubicBezTo>
                  <a:cubicBezTo>
                    <a:pt x="709149" y="3352800"/>
                    <a:pt x="681746" y="3325443"/>
                    <a:pt x="681746" y="3292006"/>
                  </a:cubicBezTo>
                  <a:cubicBezTo>
                    <a:pt x="681746" y="3009313"/>
                    <a:pt x="681746" y="3009313"/>
                    <a:pt x="681746" y="3009313"/>
                  </a:cubicBezTo>
                  <a:cubicBezTo>
                    <a:pt x="441206" y="2988035"/>
                    <a:pt x="197622" y="2924201"/>
                    <a:pt x="84964" y="2851248"/>
                  </a:cubicBezTo>
                  <a:cubicBezTo>
                    <a:pt x="60606" y="2833010"/>
                    <a:pt x="60606" y="2833010"/>
                    <a:pt x="60606" y="2833010"/>
                  </a:cubicBezTo>
                  <a:cubicBezTo>
                    <a:pt x="42337" y="2823891"/>
                    <a:pt x="33203" y="2802613"/>
                    <a:pt x="33203" y="2784374"/>
                  </a:cubicBezTo>
                  <a:cubicBezTo>
                    <a:pt x="33203" y="1978851"/>
                    <a:pt x="33203" y="1978851"/>
                    <a:pt x="33203" y="1978851"/>
                  </a:cubicBezTo>
                  <a:cubicBezTo>
                    <a:pt x="33203" y="1954534"/>
                    <a:pt x="45382" y="1933256"/>
                    <a:pt x="66696" y="1924137"/>
                  </a:cubicBezTo>
                  <a:cubicBezTo>
                    <a:pt x="88009" y="1911978"/>
                    <a:pt x="115412" y="1918057"/>
                    <a:pt x="133681" y="1933256"/>
                  </a:cubicBezTo>
                  <a:cubicBezTo>
                    <a:pt x="231115" y="2015328"/>
                    <a:pt x="231115" y="2015328"/>
                    <a:pt x="231115" y="2015328"/>
                  </a:cubicBezTo>
                  <a:cubicBezTo>
                    <a:pt x="410758" y="2170353"/>
                    <a:pt x="672611" y="2243306"/>
                    <a:pt x="837031" y="2243306"/>
                  </a:cubicBezTo>
                  <a:cubicBezTo>
                    <a:pt x="852255" y="2243306"/>
                    <a:pt x="867479" y="2243306"/>
                    <a:pt x="879658" y="2240266"/>
                  </a:cubicBezTo>
                  <a:cubicBezTo>
                    <a:pt x="913151" y="2237227"/>
                    <a:pt x="919240" y="2222028"/>
                    <a:pt x="919240" y="2215949"/>
                  </a:cubicBezTo>
                  <a:cubicBezTo>
                    <a:pt x="925330" y="2197710"/>
                    <a:pt x="919240" y="2173393"/>
                    <a:pt x="910106" y="2167313"/>
                  </a:cubicBezTo>
                  <a:cubicBezTo>
                    <a:pt x="904016" y="2161234"/>
                    <a:pt x="904016" y="2161234"/>
                    <a:pt x="904016" y="2161234"/>
                  </a:cubicBezTo>
                  <a:cubicBezTo>
                    <a:pt x="900972" y="2158194"/>
                    <a:pt x="897927" y="2155154"/>
                    <a:pt x="894882" y="2152115"/>
                  </a:cubicBezTo>
                  <a:cubicBezTo>
                    <a:pt x="891837" y="2146035"/>
                    <a:pt x="891837" y="2146035"/>
                    <a:pt x="891837" y="2146035"/>
                  </a:cubicBezTo>
                  <a:cubicBezTo>
                    <a:pt x="873568" y="2124757"/>
                    <a:pt x="773090" y="2082201"/>
                    <a:pt x="715239" y="2057884"/>
                  </a:cubicBezTo>
                  <a:cubicBezTo>
                    <a:pt x="425982" y="1933256"/>
                    <a:pt x="-112948" y="1705277"/>
                    <a:pt x="21024" y="1015263"/>
                  </a:cubicBezTo>
                  <a:cubicBezTo>
                    <a:pt x="88009" y="641379"/>
                    <a:pt x="404669" y="440758"/>
                    <a:pt x="678701" y="376924"/>
                  </a:cubicBezTo>
                  <a:cubicBezTo>
                    <a:pt x="672611" y="63834"/>
                    <a:pt x="672611" y="63834"/>
                    <a:pt x="672611" y="63834"/>
                  </a:cubicBezTo>
                  <a:cubicBezTo>
                    <a:pt x="672611" y="45596"/>
                    <a:pt x="678701" y="30397"/>
                    <a:pt x="690880" y="18238"/>
                  </a:cubicBezTo>
                  <a:cubicBezTo>
                    <a:pt x="703059" y="9119"/>
                    <a:pt x="718283" y="0"/>
                    <a:pt x="733507" y="0"/>
                  </a:cubicBezTo>
                  <a:close/>
                </a:path>
              </a:pathLst>
            </a:custGeom>
            <a:solidFill>
              <a:schemeClr val="bg1"/>
            </a:solidFill>
            <a:ln w="3175">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kern="0">
                <a:solidFill>
                  <a:srgbClr val="353535"/>
                </a:solidFill>
                <a:latin typeface="Segoe UI Semilight"/>
              </a:endParaRPr>
            </a:p>
          </p:txBody>
        </p:sp>
        <p:sp>
          <p:nvSpPr>
            <p:cNvPr id="200" name="Rectangle 199">
              <a:extLst>
                <a:ext uri="{FF2B5EF4-FFF2-40B4-BE49-F238E27FC236}">
                  <a16:creationId xmlns:a16="http://schemas.microsoft.com/office/drawing/2014/main" id="{99343344-2789-460D-A833-8ED7C1BA1E82}"/>
                </a:ext>
              </a:extLst>
            </p:cNvPr>
            <p:cNvSpPr/>
            <p:nvPr/>
          </p:nvSpPr>
          <p:spPr bwMode="auto">
            <a:xfrm>
              <a:off x="7447298"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Government</a:t>
              </a:r>
            </a:p>
          </p:txBody>
        </p:sp>
        <p:sp>
          <p:nvSpPr>
            <p:cNvPr id="271" name="Rectangle 270">
              <a:extLst>
                <a:ext uri="{FF2B5EF4-FFF2-40B4-BE49-F238E27FC236}">
                  <a16:creationId xmlns:a16="http://schemas.microsoft.com/office/drawing/2014/main" id="{7CCD42EE-3587-4C44-8902-E58206FCF65C}"/>
                </a:ext>
              </a:extLst>
            </p:cNvPr>
            <p:cNvSpPr/>
            <p:nvPr/>
          </p:nvSpPr>
          <p:spPr bwMode="auto">
            <a:xfrm>
              <a:off x="7447298"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Licensing and ID</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Benefits distribution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Aid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Military security </a:t>
              </a:r>
            </a:p>
          </p:txBody>
        </p:sp>
        <p:sp>
          <p:nvSpPr>
            <p:cNvPr id="199" name="Hexagon 198">
              <a:extLst>
                <a:ext uri="{FF2B5EF4-FFF2-40B4-BE49-F238E27FC236}">
                  <a16:creationId xmlns:a16="http://schemas.microsoft.com/office/drawing/2014/main" id="{4A280F3F-FDC6-40AD-BC44-F4AA1008259A}"/>
                </a:ext>
              </a:extLst>
            </p:cNvPr>
            <p:cNvSpPr/>
            <p:nvPr/>
          </p:nvSpPr>
          <p:spPr bwMode="auto">
            <a:xfrm rot="16200000">
              <a:off x="7646934"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Freeform: Shape 264">
              <a:extLst>
                <a:ext uri="{FF2B5EF4-FFF2-40B4-BE49-F238E27FC236}">
                  <a16:creationId xmlns:a16="http://schemas.microsoft.com/office/drawing/2014/main" id="{32A35E9B-65C4-4DD4-BF4A-E5615A6C47FC}"/>
                </a:ext>
              </a:extLst>
            </p:cNvPr>
            <p:cNvSpPr/>
            <p:nvPr/>
          </p:nvSpPr>
          <p:spPr bwMode="auto">
            <a:xfrm>
              <a:off x="7894658" y="2874819"/>
              <a:ext cx="322920" cy="357053"/>
            </a:xfrm>
            <a:custGeom>
              <a:avLst/>
              <a:gdLst>
                <a:gd name="connsiteX0" fmla="*/ 15996 w 322965"/>
                <a:gd name="connsiteY0" fmla="*/ 277950 h 357104"/>
                <a:gd name="connsiteX1" fmla="*/ 306969 w 322965"/>
                <a:gd name="connsiteY1" fmla="*/ 277950 h 357104"/>
                <a:gd name="connsiteX2" fmla="*/ 306969 w 322965"/>
                <a:gd name="connsiteY2" fmla="*/ 315658 h 357104"/>
                <a:gd name="connsiteX3" fmla="*/ 321518 w 322965"/>
                <a:gd name="connsiteY3" fmla="*/ 315658 h 357104"/>
                <a:gd name="connsiteX4" fmla="*/ 321518 w 322965"/>
                <a:gd name="connsiteY4" fmla="*/ 357104 h 357104"/>
                <a:gd name="connsiteX5" fmla="*/ 1447 w 322965"/>
                <a:gd name="connsiteY5" fmla="*/ 357104 h 357104"/>
                <a:gd name="connsiteX6" fmla="*/ 1447 w 322965"/>
                <a:gd name="connsiteY6" fmla="*/ 315658 h 357104"/>
                <a:gd name="connsiteX7" fmla="*/ 15996 w 322965"/>
                <a:gd name="connsiteY7" fmla="*/ 315658 h 357104"/>
                <a:gd name="connsiteX8" fmla="*/ 238320 w 322965"/>
                <a:gd name="connsiteY8" fmla="*/ 94407 h 357104"/>
                <a:gd name="connsiteX9" fmla="*/ 275069 w 322965"/>
                <a:gd name="connsiteY9" fmla="*/ 94407 h 357104"/>
                <a:gd name="connsiteX10" fmla="*/ 275069 w 322965"/>
                <a:gd name="connsiteY10" fmla="*/ 271460 h 357104"/>
                <a:gd name="connsiteX11" fmla="*/ 238320 w 322965"/>
                <a:gd name="connsiteY11" fmla="*/ 271460 h 357104"/>
                <a:gd name="connsiteX12" fmla="*/ 141772 w 322965"/>
                <a:gd name="connsiteY12" fmla="*/ 94407 h 357104"/>
                <a:gd name="connsiteX13" fmla="*/ 178521 w 322965"/>
                <a:gd name="connsiteY13" fmla="*/ 94407 h 357104"/>
                <a:gd name="connsiteX14" fmla="*/ 178521 w 322965"/>
                <a:gd name="connsiteY14" fmla="*/ 271459 h 357104"/>
                <a:gd name="connsiteX15" fmla="*/ 141772 w 322965"/>
                <a:gd name="connsiteY15" fmla="*/ 271459 h 357104"/>
                <a:gd name="connsiteX16" fmla="*/ 45225 w 322965"/>
                <a:gd name="connsiteY16" fmla="*/ 94404 h 357104"/>
                <a:gd name="connsiteX17" fmla="*/ 81974 w 322965"/>
                <a:gd name="connsiteY17" fmla="*/ 94404 h 357104"/>
                <a:gd name="connsiteX18" fmla="*/ 81974 w 322965"/>
                <a:gd name="connsiteY18" fmla="*/ 271457 h 357104"/>
                <a:gd name="connsiteX19" fmla="*/ 45225 w 322965"/>
                <a:gd name="connsiteY19" fmla="*/ 271457 h 357104"/>
                <a:gd name="connsiteX20" fmla="*/ 161483 w 322965"/>
                <a:gd name="connsiteY20" fmla="*/ 0 h 357104"/>
                <a:gd name="connsiteX21" fmla="*/ 322965 w 322965"/>
                <a:gd name="connsiteY21" fmla="*/ 92497 h 357104"/>
                <a:gd name="connsiteX22" fmla="*/ 0 w 322965"/>
                <a:gd name="connsiteY22" fmla="*/ 92497 h 35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965" h="357104">
                  <a:moveTo>
                    <a:pt x="15996" y="277950"/>
                  </a:moveTo>
                  <a:lnTo>
                    <a:pt x="306969" y="277950"/>
                  </a:lnTo>
                  <a:lnTo>
                    <a:pt x="306969" y="315658"/>
                  </a:lnTo>
                  <a:lnTo>
                    <a:pt x="321518" y="315658"/>
                  </a:lnTo>
                  <a:lnTo>
                    <a:pt x="321518" y="357104"/>
                  </a:lnTo>
                  <a:lnTo>
                    <a:pt x="1447" y="357104"/>
                  </a:lnTo>
                  <a:lnTo>
                    <a:pt x="1447" y="315658"/>
                  </a:lnTo>
                  <a:lnTo>
                    <a:pt x="15996" y="315658"/>
                  </a:lnTo>
                  <a:close/>
                  <a:moveTo>
                    <a:pt x="238320" y="94407"/>
                  </a:moveTo>
                  <a:lnTo>
                    <a:pt x="275069" y="94407"/>
                  </a:lnTo>
                  <a:lnTo>
                    <a:pt x="275069" y="271460"/>
                  </a:lnTo>
                  <a:lnTo>
                    <a:pt x="238320" y="271460"/>
                  </a:lnTo>
                  <a:close/>
                  <a:moveTo>
                    <a:pt x="141772" y="94407"/>
                  </a:moveTo>
                  <a:lnTo>
                    <a:pt x="178521" y="94407"/>
                  </a:lnTo>
                  <a:lnTo>
                    <a:pt x="178521" y="271459"/>
                  </a:lnTo>
                  <a:lnTo>
                    <a:pt x="141772" y="271459"/>
                  </a:lnTo>
                  <a:close/>
                  <a:moveTo>
                    <a:pt x="45225" y="94404"/>
                  </a:moveTo>
                  <a:lnTo>
                    <a:pt x="81974" y="94404"/>
                  </a:lnTo>
                  <a:lnTo>
                    <a:pt x="81974" y="271457"/>
                  </a:lnTo>
                  <a:lnTo>
                    <a:pt x="45225" y="271457"/>
                  </a:lnTo>
                  <a:close/>
                  <a:moveTo>
                    <a:pt x="161483" y="0"/>
                  </a:moveTo>
                  <a:lnTo>
                    <a:pt x="322965" y="92497"/>
                  </a:lnTo>
                  <a:lnTo>
                    <a:pt x="0" y="92497"/>
                  </a:ln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47" tIns="46623" rIns="46623" bIns="93247" numCol="1" spcCol="0" rtlCol="0" fromWordArt="0" anchor="b" anchorCtr="0" forceAA="0" compatLnSpc="1">
              <a:prstTxWarp prst="textNoShape">
                <a:avLst/>
              </a:prstTxWarp>
              <a:noAutofit/>
            </a:bodyPr>
            <a:lstStyle/>
            <a:p>
              <a:pPr defTabSz="932418">
                <a:defRPr/>
              </a:pPr>
              <a:endParaRPr lang="en-US" sz="1836">
                <a:solidFill>
                  <a:srgbClr val="FFFFFF"/>
                </a:solidFill>
                <a:latin typeface="Segoe UI Semilight"/>
              </a:endParaRPr>
            </a:p>
          </p:txBody>
        </p:sp>
        <p:sp>
          <p:nvSpPr>
            <p:cNvPr id="211" name="Rectangle 210">
              <a:extLst>
                <a:ext uri="{FF2B5EF4-FFF2-40B4-BE49-F238E27FC236}">
                  <a16:creationId xmlns:a16="http://schemas.microsoft.com/office/drawing/2014/main" id="{A15C36AF-9161-4A81-B3F3-3FD6BCA597CD}"/>
                </a:ext>
              </a:extLst>
            </p:cNvPr>
            <p:cNvSpPr/>
            <p:nvPr/>
          </p:nvSpPr>
          <p:spPr bwMode="auto">
            <a:xfrm>
              <a:off x="8838854"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Health</a:t>
              </a:r>
            </a:p>
          </p:txBody>
        </p:sp>
        <p:sp>
          <p:nvSpPr>
            <p:cNvPr id="273" name="Rectangle 272">
              <a:extLst>
                <a:ext uri="{FF2B5EF4-FFF2-40B4-BE49-F238E27FC236}">
                  <a16:creationId xmlns:a16="http://schemas.microsoft.com/office/drawing/2014/main" id="{D3729236-9126-421D-A9B4-EA0AF6616C87}"/>
                </a:ext>
              </a:extLst>
            </p:cNvPr>
            <p:cNvSpPr/>
            <p:nvPr/>
          </p:nvSpPr>
          <p:spPr bwMode="auto">
            <a:xfrm>
              <a:off x="8838854"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Personalized medicine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Records sharing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Compliance</a:t>
              </a:r>
              <a:endParaRPr lang="en-US" sz="1224" dirty="0">
                <a:solidFill>
                  <a:srgbClr val="353535"/>
                </a:solidFill>
                <a:latin typeface="Segoe UI Semilight"/>
                <a:ea typeface="Segoe UI" panose="020B0502040204020203" pitchFamily="34" charset="0"/>
                <a:cs typeface="Segoe UI" panose="020B0502040204020203" pitchFamily="34" charset="0"/>
              </a:endParaRPr>
            </a:p>
          </p:txBody>
        </p:sp>
        <p:sp>
          <p:nvSpPr>
            <p:cNvPr id="209" name="Hexagon 208">
              <a:extLst>
                <a:ext uri="{FF2B5EF4-FFF2-40B4-BE49-F238E27FC236}">
                  <a16:creationId xmlns:a16="http://schemas.microsoft.com/office/drawing/2014/main" id="{E8A1D425-4CB3-40F6-9834-5B3A5450B521}"/>
                </a:ext>
              </a:extLst>
            </p:cNvPr>
            <p:cNvSpPr/>
            <p:nvPr/>
          </p:nvSpPr>
          <p:spPr bwMode="auto">
            <a:xfrm rot="16200000">
              <a:off x="9038490"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138">
              <a:extLst>
                <a:ext uri="{FF2B5EF4-FFF2-40B4-BE49-F238E27FC236}">
                  <a16:creationId xmlns:a16="http://schemas.microsoft.com/office/drawing/2014/main" id="{20B94EC7-392A-4855-85DC-766C2B3E3EA5}"/>
                </a:ext>
              </a:extLst>
            </p:cNvPr>
            <p:cNvSpPr>
              <a:spLocks noChangeAspect="1"/>
            </p:cNvSpPr>
            <p:nvPr/>
          </p:nvSpPr>
          <p:spPr bwMode="auto">
            <a:xfrm rot="5400000">
              <a:off x="9263628" y="2886940"/>
              <a:ext cx="367554" cy="367555"/>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defRPr/>
              </a:pPr>
              <a:endParaRPr lang="en-US" sz="1836" spc="-51" dirty="0" err="1">
                <a:solidFill>
                  <a:srgbClr val="00188F"/>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07675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itle 1"/>
          <p:cNvSpPr>
            <a:spLocks noGrp="1"/>
          </p:cNvSpPr>
          <p:nvPr>
            <p:ph type="title"/>
          </p:nvPr>
        </p:nvSpPr>
        <p:spPr>
          <a:xfrm>
            <a:off x="733300" y="852243"/>
            <a:ext cx="2745785" cy="1449893"/>
          </a:xfrm>
        </p:spPr>
        <p:txBody>
          <a:bodyPr>
            <a:noAutofit/>
          </a:bodyPr>
          <a:lstStyle/>
          <a:p>
            <a:pPr algn="ctr"/>
            <a:r>
              <a:rPr lang="en-US" dirty="0">
                <a:solidFill>
                  <a:schemeClr val="bg1"/>
                </a:solidFill>
                <a:cs typeface="+mn-cs"/>
              </a:rPr>
              <a:t>Market Challenges</a:t>
            </a:r>
          </a:p>
        </p:txBody>
      </p:sp>
      <p:pic>
        <p:nvPicPr>
          <p:cNvPr id="7170" name="Picture 2" descr="Image result for challeng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385" y="2548684"/>
            <a:ext cx="2342831" cy="23428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29134" y="1288247"/>
            <a:ext cx="8563178" cy="4863706"/>
            <a:chOff x="4131563" y="423449"/>
            <a:chExt cx="8396035" cy="4768772"/>
          </a:xfrm>
        </p:grpSpPr>
        <p:sp>
          <p:nvSpPr>
            <p:cNvPr id="13" name="Rectangle 12"/>
            <p:cNvSpPr/>
            <p:nvPr/>
          </p:nvSpPr>
          <p:spPr>
            <a:xfrm>
              <a:off x="5287745" y="672198"/>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HYPE</a:t>
              </a: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Lots of hype and noise.</a:t>
              </a:r>
            </a:p>
          </p:txBody>
        </p:sp>
        <p:sp>
          <p:nvSpPr>
            <p:cNvPr id="14" name="Rectangle 13"/>
            <p:cNvSpPr/>
            <p:nvPr/>
          </p:nvSpPr>
          <p:spPr>
            <a:xfrm>
              <a:off x="5287745" y="1923043"/>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IMMATURE</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Many offerings are immature and early.</a:t>
              </a:r>
            </a:p>
          </p:txBody>
        </p:sp>
        <p:sp>
          <p:nvSpPr>
            <p:cNvPr id="15" name="Rectangle 14"/>
            <p:cNvSpPr/>
            <p:nvPr/>
          </p:nvSpPr>
          <p:spPr>
            <a:xfrm>
              <a:off x="5287745" y="3173888"/>
              <a:ext cx="7057290" cy="657359"/>
            </a:xfrm>
            <a:prstGeom prst="rect">
              <a:avLst/>
            </a:prstGeom>
          </p:spPr>
          <p:txBody>
            <a:bodyPr wrap="square">
              <a:spAutoFit/>
            </a:bodyPr>
            <a:lstStyle/>
            <a:p>
              <a:pPr defTabSz="932597">
                <a:defRPr/>
              </a:pPr>
              <a:r>
                <a:rPr lang="en-US" sz="1836" b="1">
                  <a:solidFill>
                    <a:srgbClr val="0072C6"/>
                  </a:solidFill>
                  <a:latin typeface="Segoe UI Light" panose="020B0502040204020203" pitchFamily="34" charset="0"/>
                  <a:cs typeface="Segoe UI Light" panose="020B0502040204020203" pitchFamily="34" charset="0"/>
                </a:rPr>
                <a:t>NOT ENTERPRISE READY</a:t>
              </a:r>
              <a:endParaRPr lang="en-US" sz="1836" b="1" dirty="0">
                <a:solidFill>
                  <a:srgbClr val="0072C6"/>
                </a:solidFill>
                <a:latin typeface="Segoe UI Light" panose="020B0502040204020203" pitchFamily="34" charset="0"/>
                <a:cs typeface="Segoe UI Light" panose="020B0502040204020203" pitchFamily="34" charset="0"/>
              </a:endParaRP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Most technology providers don’t have enterprise DNA.</a:t>
              </a:r>
            </a:p>
          </p:txBody>
        </p:sp>
        <p:sp>
          <p:nvSpPr>
            <p:cNvPr id="16" name="Rectangle 15"/>
            <p:cNvSpPr/>
            <p:nvPr/>
          </p:nvSpPr>
          <p:spPr>
            <a:xfrm>
              <a:off x="5287744" y="4424733"/>
              <a:ext cx="7239854"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PATH TO PRODUCTION IS AMBIGUOUS</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Not always clear to go from concept to production. </a:t>
              </a:r>
            </a:p>
          </p:txBody>
        </p:sp>
        <p:sp>
          <p:nvSpPr>
            <p:cNvPr id="19" name="Oval 18"/>
            <p:cNvSpPr/>
            <p:nvPr/>
          </p:nvSpPr>
          <p:spPr bwMode="auto">
            <a:xfrm>
              <a:off x="4131563" y="423449"/>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4131563" y="4175984"/>
              <a:ext cx="1016237" cy="1016237"/>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39" name="Group 38"/>
            <p:cNvGrpSpPr/>
            <p:nvPr/>
          </p:nvGrpSpPr>
          <p:grpSpPr>
            <a:xfrm>
              <a:off x="4131563" y="2925139"/>
              <a:ext cx="1016237" cy="1016237"/>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AutoShape 25"/>
              <p:cNvSpPr>
                <a:spLocks noChangeAspect="1" noChangeArrowheads="1" noTextEdit="1"/>
              </p:cNvSpPr>
              <p:nvPr/>
            </p:nvSpPr>
            <p:spPr bwMode="auto">
              <a:xfrm>
                <a:off x="3680238" y="3259560"/>
                <a:ext cx="474987" cy="4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45" name="Oval 44"/>
            <p:cNvSpPr/>
            <p:nvPr/>
          </p:nvSpPr>
          <p:spPr bwMode="auto">
            <a:xfrm>
              <a:off x="4131563" y="1674294"/>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172" name="Picture 4" descr="Image result for megaphon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4380" y="599334"/>
              <a:ext cx="710749" cy="710749"/>
            </a:xfrm>
            <a:prstGeom prst="rect">
              <a:avLst/>
            </a:prstGeom>
            <a:noFill/>
            <a:extLst>
              <a:ext uri="{909E8E84-426E-40DD-AFC4-6F175D3DCCD1}">
                <a14:hiddenFill xmlns:a14="http://schemas.microsoft.com/office/drawing/2010/main">
                  <a:solidFill>
                    <a:srgbClr val="FFFFFF"/>
                  </a:solidFill>
                </a14:hiddenFill>
              </a:ext>
            </a:extLst>
          </p:spPr>
        </p:pic>
      </p:grpSp>
      <p:pic>
        <p:nvPicPr>
          <p:cNvPr id="7174" name="Picture 6" descr="Image result for baby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945" y="2776444"/>
            <a:ext cx="649989" cy="6499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enterpris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7555" y="4018054"/>
            <a:ext cx="646379" cy="64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54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78665" y="-117593"/>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kern="800" dirty="0">
                <a:solidFill>
                  <a:srgbClr val="0072C6"/>
                </a:solidFill>
                <a:latin typeface="Segoe UI Light" panose="020B0502040204020203" pitchFamily="34" charset="0"/>
                <a:cs typeface="Segoe UI Light"/>
              </a:rPr>
              <a:t>What do Blockchain Architectures look like?</a:t>
            </a:r>
          </a:p>
        </p:txBody>
      </p:sp>
      <p:grpSp>
        <p:nvGrpSpPr>
          <p:cNvPr id="4" name="Group 3"/>
          <p:cNvGrpSpPr/>
          <p:nvPr/>
        </p:nvGrpSpPr>
        <p:grpSpPr>
          <a:xfrm>
            <a:off x="57747" y="1026906"/>
            <a:ext cx="12328560" cy="5694662"/>
            <a:chOff x="136578" y="895350"/>
            <a:chExt cx="8899072" cy="4215785"/>
          </a:xfrm>
        </p:grpSpPr>
        <p:sp>
          <p:nvSpPr>
            <p:cNvPr id="126" name="Rectangle 125"/>
            <p:cNvSpPr/>
            <p:nvPr/>
          </p:nvSpPr>
          <p:spPr bwMode="auto">
            <a:xfrm>
              <a:off x="1608881" y="4189486"/>
              <a:ext cx="1338243" cy="87479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7" name="Rectangle 126"/>
            <p:cNvSpPr/>
            <p:nvPr/>
          </p:nvSpPr>
          <p:spPr bwMode="auto">
            <a:xfrm>
              <a:off x="136578"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8" name="Rectangle 127"/>
            <p:cNvSpPr/>
            <p:nvPr/>
          </p:nvSpPr>
          <p:spPr bwMode="auto">
            <a:xfrm>
              <a:off x="1608880"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9" name="Rectangle 128"/>
            <p:cNvSpPr/>
            <p:nvPr/>
          </p:nvSpPr>
          <p:spPr bwMode="auto">
            <a:xfrm>
              <a:off x="3081182"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4553482" y="1409691"/>
              <a:ext cx="1338244" cy="164884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6021140" y="1424538"/>
              <a:ext cx="1399837" cy="36865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2" name="Rectangle 131"/>
            <p:cNvSpPr/>
            <p:nvPr/>
          </p:nvSpPr>
          <p:spPr bwMode="auto">
            <a:xfrm>
              <a:off x="7498084" y="1363450"/>
              <a:ext cx="1533892" cy="373283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3" name="Rectangle 132"/>
            <p:cNvSpPr/>
            <p:nvPr/>
          </p:nvSpPr>
          <p:spPr bwMode="auto">
            <a:xfrm>
              <a:off x="30811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Ingestor </a:t>
              </a:r>
            </a:p>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(broker)</a:t>
              </a:r>
            </a:p>
          </p:txBody>
        </p:sp>
        <p:sp>
          <p:nvSpPr>
            <p:cNvPr id="134" name="Right Arrow 74"/>
            <p:cNvSpPr/>
            <p:nvPr/>
          </p:nvSpPr>
          <p:spPr bwMode="auto">
            <a:xfrm>
              <a:off x="28602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5" name="Rectangle 134"/>
            <p:cNvSpPr/>
            <p:nvPr/>
          </p:nvSpPr>
          <p:spPr bwMode="auto">
            <a:xfrm>
              <a:off x="1608880"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36" name="Right Arrow 76"/>
            <p:cNvSpPr/>
            <p:nvPr/>
          </p:nvSpPr>
          <p:spPr bwMode="auto">
            <a:xfrm>
              <a:off x="13879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7" name="Rectangle 136"/>
            <p:cNvSpPr/>
            <p:nvPr/>
          </p:nvSpPr>
          <p:spPr bwMode="auto">
            <a:xfrm>
              <a:off x="7498086" y="895350"/>
              <a:ext cx="1533890"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Presentation Layer</a:t>
              </a:r>
            </a:p>
          </p:txBody>
        </p:sp>
        <p:sp>
          <p:nvSpPr>
            <p:cNvPr id="138" name="Rectangle 137"/>
            <p:cNvSpPr/>
            <p:nvPr/>
          </p:nvSpPr>
          <p:spPr bwMode="auto">
            <a:xfrm>
              <a:off x="136579"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Event Producers</a:t>
              </a:r>
            </a:p>
          </p:txBody>
        </p:sp>
        <p:sp>
          <p:nvSpPr>
            <p:cNvPr id="139" name="Rectangle 138"/>
            <p:cNvSpPr/>
            <p:nvPr/>
          </p:nvSpPr>
          <p:spPr bwMode="auto">
            <a:xfrm>
              <a:off x="45534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Transformation</a:t>
              </a:r>
            </a:p>
          </p:txBody>
        </p:sp>
        <p:sp>
          <p:nvSpPr>
            <p:cNvPr id="140" name="Rectangle 139"/>
            <p:cNvSpPr/>
            <p:nvPr/>
          </p:nvSpPr>
          <p:spPr bwMode="auto">
            <a:xfrm>
              <a:off x="6025782" y="895350"/>
              <a:ext cx="1399837"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Long-term storage</a:t>
              </a:r>
            </a:p>
          </p:txBody>
        </p:sp>
        <p:sp>
          <p:nvSpPr>
            <p:cNvPr id="141" name="Left-Right Arrow 82"/>
            <p:cNvSpPr/>
            <p:nvPr/>
          </p:nvSpPr>
          <p:spPr bwMode="auto">
            <a:xfrm>
              <a:off x="43325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Left-Right Arrow 83"/>
            <p:cNvSpPr/>
            <p:nvPr/>
          </p:nvSpPr>
          <p:spPr bwMode="auto">
            <a:xfrm>
              <a:off x="58048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Oval 142"/>
            <p:cNvSpPr/>
            <p:nvPr/>
          </p:nvSpPr>
          <p:spPr bwMode="auto">
            <a:xfrm>
              <a:off x="3281483" y="2338816"/>
              <a:ext cx="1092386" cy="1083220"/>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428"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sp>
          <p:nvSpPr>
            <p:cNvPr id="144" name="TextBox 143"/>
            <p:cNvSpPr txBox="1"/>
            <p:nvPr/>
          </p:nvSpPr>
          <p:spPr>
            <a:xfrm>
              <a:off x="4589715" y="2255759"/>
              <a:ext cx="503913" cy="234708"/>
            </a:xfrm>
            <a:prstGeom prst="rect">
              <a:avLst/>
            </a:prstGeom>
            <a:noFill/>
          </p:spPr>
          <p:txBody>
            <a:bodyPr wrap="none" lIns="0" tIns="0" rIns="0" bIns="0" rtlCol="0">
              <a:spAutoFit/>
            </a:bodyPr>
            <a:lstStyle/>
            <a:p>
              <a:pPr defTabSz="932563">
                <a:lnSpc>
                  <a:spcPct val="90000"/>
                </a:lnSpc>
                <a:spcAft>
                  <a:spcPts val="450"/>
                </a:spcAft>
                <a:defRPr/>
              </a:pPr>
              <a:r>
                <a:rPr lang="en-US" sz="1122" dirty="0">
                  <a:solidFill>
                    <a:srgbClr val="0273C7"/>
                  </a:solidFill>
                  <a:latin typeface="Segoe UI"/>
                </a:rPr>
                <a:t>Stream </a:t>
              </a:r>
              <a:br>
                <a:rPr lang="en-US" sz="1122" dirty="0">
                  <a:solidFill>
                    <a:srgbClr val="0273C7"/>
                  </a:solidFill>
                  <a:latin typeface="Segoe UI"/>
                </a:rPr>
              </a:br>
              <a:r>
                <a:rPr lang="en-US" sz="1122" dirty="0">
                  <a:solidFill>
                    <a:srgbClr val="0273C7"/>
                  </a:solidFill>
                  <a:latin typeface="Segoe UI"/>
                </a:rPr>
                <a:t>processing</a:t>
              </a:r>
            </a:p>
          </p:txBody>
        </p:sp>
        <p:grpSp>
          <p:nvGrpSpPr>
            <p:cNvPr id="145" name="Group 144"/>
            <p:cNvGrpSpPr/>
            <p:nvPr/>
          </p:nvGrpSpPr>
          <p:grpSpPr>
            <a:xfrm>
              <a:off x="1822904" y="2501698"/>
              <a:ext cx="869859" cy="844124"/>
              <a:chOff x="2579112" y="3492574"/>
              <a:chExt cx="1188720" cy="1197977"/>
            </a:xfrm>
          </p:grpSpPr>
          <p:sp>
            <p:nvSpPr>
              <p:cNvPr id="146" name="TextBox 145"/>
              <p:cNvSpPr txBox="1"/>
              <p:nvPr/>
            </p:nvSpPr>
            <p:spPr>
              <a:xfrm>
                <a:off x="2640547" y="4288746"/>
                <a:ext cx="1094289" cy="401805"/>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Cloud </a:t>
                </a:r>
              </a:p>
              <a:p>
                <a:pPr algn="ctr" defTabSz="932563">
                  <a:lnSpc>
                    <a:spcPct val="90000"/>
                  </a:lnSpc>
                  <a:spcAft>
                    <a:spcPts val="450"/>
                  </a:spcAft>
                  <a:defRPr/>
                </a:pPr>
                <a:r>
                  <a:rPr lang="en-US" sz="1122" dirty="0">
                    <a:solidFill>
                      <a:srgbClr val="0273C7"/>
                    </a:solidFill>
                    <a:latin typeface="Segoe UI"/>
                  </a:rPr>
                  <a:t>Gateways</a:t>
                </a:r>
              </a:p>
            </p:txBody>
          </p:sp>
          <p:sp>
            <p:nvSpPr>
              <p:cNvPr id="147"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grpSp>
          <p:nvGrpSpPr>
            <p:cNvPr id="148" name="Group 147"/>
            <p:cNvGrpSpPr/>
            <p:nvPr/>
          </p:nvGrpSpPr>
          <p:grpSpPr>
            <a:xfrm>
              <a:off x="326047" y="2560557"/>
              <a:ext cx="703004" cy="843988"/>
              <a:chOff x="741063" y="2289942"/>
              <a:chExt cx="960700" cy="1197784"/>
            </a:xfrm>
          </p:grpSpPr>
          <p:sp>
            <p:nvSpPr>
              <p:cNvPr id="149"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50" name="TextBox 149"/>
              <p:cNvSpPr txBox="1"/>
              <p:nvPr/>
            </p:nvSpPr>
            <p:spPr>
              <a:xfrm>
                <a:off x="741063" y="3085922"/>
                <a:ext cx="960700" cy="401804"/>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Modern </a:t>
                </a:r>
              </a:p>
              <a:p>
                <a:pPr algn="ctr" defTabSz="932563">
                  <a:lnSpc>
                    <a:spcPct val="90000"/>
                  </a:lnSpc>
                  <a:spcAft>
                    <a:spcPts val="450"/>
                  </a:spcAft>
                  <a:defRPr/>
                </a:pPr>
                <a:r>
                  <a:rPr lang="en-US" sz="1122" dirty="0">
                    <a:solidFill>
                      <a:srgbClr val="0273C7"/>
                    </a:solidFill>
                    <a:latin typeface="Segoe UI"/>
                  </a:rPr>
                  <a:t>Applications </a:t>
                </a:r>
              </a:p>
            </p:txBody>
          </p:sp>
        </p:grpSp>
        <p:sp>
          <p:nvSpPr>
            <p:cNvPr id="151" name="Freeform 8"/>
            <p:cNvSpPr>
              <a:spLocks noChangeAspect="1" noEditPoints="1"/>
            </p:cNvSpPr>
            <p:nvPr/>
          </p:nvSpPr>
          <p:spPr bwMode="black">
            <a:xfrm>
              <a:off x="7673636" y="2488255"/>
              <a:ext cx="307311" cy="29583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273C7"/>
            </a:solidFill>
            <a:ln>
              <a:noFill/>
            </a:ln>
          </p:spPr>
          <p:txBody>
            <a:bodyPr vert="horz" wrap="square" lIns="61715" tIns="30857" rIns="61715" bIns="30857" numCol="1" anchor="t" anchorCtr="0" compatLnSpc="1">
              <a:prstTxWarp prst="textNoShape">
                <a:avLst/>
              </a:prstTxWarp>
            </a:bodyPr>
            <a:lstStyle/>
            <a:p>
              <a:pPr defTabSz="932563">
                <a:defRPr/>
              </a:pPr>
              <a:endParaRPr lang="en-US" sz="1428" dirty="0">
                <a:solidFill>
                  <a:srgbClr val="404040"/>
                </a:solidFill>
                <a:latin typeface="Segoe UI"/>
              </a:endParaRPr>
            </a:p>
          </p:txBody>
        </p:sp>
        <p:sp>
          <p:nvSpPr>
            <p:cNvPr id="152" name="TextBox 151"/>
            <p:cNvSpPr txBox="1"/>
            <p:nvPr/>
          </p:nvSpPr>
          <p:spPr>
            <a:xfrm>
              <a:off x="8178096" y="2566187"/>
              <a:ext cx="518075"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Search and</a:t>
              </a:r>
              <a:br>
                <a:rPr lang="en-US" sz="1122" dirty="0">
                  <a:solidFill>
                    <a:srgbClr val="0273C7"/>
                  </a:solidFill>
                  <a:latin typeface="Segoe UI"/>
                </a:rPr>
              </a:br>
              <a:r>
                <a:rPr lang="en-US" sz="1122" dirty="0">
                  <a:solidFill>
                    <a:srgbClr val="0273C7"/>
                  </a:solidFill>
                  <a:latin typeface="Segoe UI"/>
                </a:rPr>
                <a:t>query</a:t>
              </a:r>
            </a:p>
          </p:txBody>
        </p:sp>
        <p:sp>
          <p:nvSpPr>
            <p:cNvPr id="153" name="TextBox 152"/>
            <p:cNvSpPr txBox="1"/>
            <p:nvPr/>
          </p:nvSpPr>
          <p:spPr>
            <a:xfrm>
              <a:off x="8178096" y="3033241"/>
              <a:ext cx="843789"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Microsoft Cortana</a:t>
              </a:r>
              <a:br>
                <a:rPr lang="en-US" sz="1122" dirty="0">
                  <a:solidFill>
                    <a:srgbClr val="0273C7"/>
                  </a:solidFill>
                  <a:latin typeface="Segoe UI"/>
                </a:rPr>
              </a:br>
              <a:r>
                <a:rPr lang="en-US" sz="1122" dirty="0">
                  <a:solidFill>
                    <a:srgbClr val="0273C7"/>
                  </a:solidFill>
                  <a:latin typeface="Segoe UI"/>
                </a:rPr>
                <a:t>Analytics </a:t>
              </a:r>
            </a:p>
          </p:txBody>
        </p:sp>
        <p:sp>
          <p:nvSpPr>
            <p:cNvPr id="154" name="TextBox 153"/>
            <p:cNvSpPr txBox="1"/>
            <p:nvPr/>
          </p:nvSpPr>
          <p:spPr>
            <a:xfrm>
              <a:off x="8178096" y="2009097"/>
              <a:ext cx="776206" cy="352062"/>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0"/>
                </a:spcAft>
                <a:defRPr/>
              </a:pPr>
              <a:r>
                <a:rPr lang="en-US" sz="1122" dirty="0">
                  <a:solidFill>
                    <a:srgbClr val="0273C7"/>
                  </a:solidFill>
                  <a:latin typeface="Segoe UI"/>
                </a:rPr>
                <a:t>Microsoft </a:t>
              </a:r>
            </a:p>
            <a:p>
              <a:pPr defTabSz="932563">
                <a:spcAft>
                  <a:spcPts val="0"/>
                </a:spcAft>
                <a:defRPr/>
              </a:pPr>
              <a:r>
                <a:rPr lang="en-US" sz="1122" dirty="0">
                  <a:solidFill>
                    <a:srgbClr val="0273C7"/>
                  </a:solidFill>
                  <a:latin typeface="Segoe UI"/>
                </a:rPr>
                <a:t>Power BI based</a:t>
              </a:r>
            </a:p>
            <a:p>
              <a:pPr defTabSz="932563">
                <a:spcAft>
                  <a:spcPts val="450"/>
                </a:spcAft>
                <a:defRPr/>
              </a:pPr>
              <a:r>
                <a:rPr lang="en-US" sz="1122" dirty="0">
                  <a:solidFill>
                    <a:srgbClr val="0273C7"/>
                  </a:solidFill>
                  <a:latin typeface="Segoe UI"/>
                </a:rPr>
                <a:t>Dashboards</a:t>
              </a:r>
            </a:p>
          </p:txBody>
        </p:sp>
        <p:cxnSp>
          <p:nvCxnSpPr>
            <p:cNvPr id="155" name="Straight Arrow Connector 154"/>
            <p:cNvCxnSpPr>
              <a:stCxn id="149" idx="22"/>
              <a:endCxn id="147" idx="38"/>
            </p:cNvCxnSpPr>
            <p:nvPr/>
          </p:nvCxnSpPr>
          <p:spPr>
            <a:xfrm>
              <a:off x="924691" y="2772198"/>
              <a:ext cx="898213" cy="256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47" idx="8"/>
              <a:endCxn id="143" idx="2"/>
            </p:cNvCxnSpPr>
            <p:nvPr/>
          </p:nvCxnSpPr>
          <p:spPr>
            <a:xfrm flipV="1">
              <a:off x="2692763" y="2880426"/>
              <a:ext cx="588720" cy="334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43" idx="7"/>
              <a:endCxn id="159" idx="2"/>
            </p:cNvCxnSpPr>
            <p:nvPr/>
          </p:nvCxnSpPr>
          <p:spPr>
            <a:xfrm flipV="1">
              <a:off x="4213893" y="1830557"/>
              <a:ext cx="911091" cy="66689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43" idx="5"/>
              <a:endCxn id="188" idx="1"/>
            </p:cNvCxnSpPr>
            <p:nvPr/>
          </p:nvCxnSpPr>
          <p:spPr>
            <a:xfrm>
              <a:off x="4213893" y="3263402"/>
              <a:ext cx="339590" cy="119775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9" name="Oval 158"/>
            <p:cNvSpPr/>
            <p:nvPr/>
          </p:nvSpPr>
          <p:spPr bwMode="auto">
            <a:xfrm>
              <a:off x="5124984" y="1456475"/>
              <a:ext cx="720339" cy="748164"/>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sp>
          <p:nvSpPr>
            <p:cNvPr id="160" name="Freeform 43"/>
            <p:cNvSpPr>
              <a:spLocks noChangeAspect="1" noEditPoints="1"/>
            </p:cNvSpPr>
            <p:nvPr/>
          </p:nvSpPr>
          <p:spPr bwMode="black">
            <a:xfrm>
              <a:off x="7749398" y="3493127"/>
              <a:ext cx="230282" cy="42745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61" name="TextBox 160"/>
            <p:cNvSpPr txBox="1"/>
            <p:nvPr/>
          </p:nvSpPr>
          <p:spPr>
            <a:xfrm>
              <a:off x="8178096" y="3507950"/>
              <a:ext cx="777889" cy="469417"/>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Notifications </a:t>
              </a:r>
              <a:br>
                <a:rPr lang="en-US" sz="1122" dirty="0">
                  <a:solidFill>
                    <a:srgbClr val="0273C7"/>
                  </a:solidFill>
                  <a:latin typeface="Segoe UI"/>
                </a:rPr>
              </a:br>
              <a:r>
                <a:rPr lang="en-US" sz="1122" dirty="0">
                  <a:solidFill>
                    <a:srgbClr val="0273C7"/>
                  </a:solidFill>
                  <a:latin typeface="Segoe UI"/>
                </a:rPr>
                <a:t>and workflow</a:t>
              </a:r>
              <a:br>
                <a:rPr lang="en-US" sz="1122" dirty="0">
                  <a:solidFill>
                    <a:srgbClr val="0273C7"/>
                  </a:solidFill>
                  <a:latin typeface="Segoe UI"/>
                </a:rPr>
              </a:br>
              <a:r>
                <a:rPr lang="en-US" sz="1122" dirty="0">
                  <a:solidFill>
                    <a:srgbClr val="0273C7"/>
                  </a:solidFill>
                  <a:latin typeface="Segoe UI"/>
                </a:rPr>
                <a:t>interactions on devices</a:t>
              </a:r>
            </a:p>
          </p:txBody>
        </p:sp>
        <p:grpSp>
          <p:nvGrpSpPr>
            <p:cNvPr id="162" name="Group 161"/>
            <p:cNvGrpSpPr/>
            <p:nvPr/>
          </p:nvGrpSpPr>
          <p:grpSpPr>
            <a:xfrm>
              <a:off x="3598485" y="2798982"/>
              <a:ext cx="482832" cy="458568"/>
              <a:chOff x="7097986" y="2930421"/>
              <a:chExt cx="1699728" cy="1870084"/>
            </a:xfrm>
          </p:grpSpPr>
          <p:grpSp>
            <p:nvGrpSpPr>
              <p:cNvPr id="163" name="Group 162"/>
              <p:cNvGrpSpPr/>
              <p:nvPr/>
            </p:nvGrpSpPr>
            <p:grpSpPr>
              <a:xfrm>
                <a:off x="7097986" y="2930421"/>
                <a:ext cx="1699728" cy="441120"/>
                <a:chOff x="8193115" y="354643"/>
                <a:chExt cx="1699728" cy="441120"/>
              </a:xfrm>
            </p:grpSpPr>
            <p:sp>
              <p:nvSpPr>
                <p:cNvPr id="174" name="Rectangle 173"/>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5" name="Rectangle 174"/>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6" name="Rectangle 175"/>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sp>
            <p:nvSpPr>
              <p:cNvPr id="164" name="Rectangle 163"/>
              <p:cNvSpPr/>
              <p:nvPr/>
            </p:nvSpPr>
            <p:spPr>
              <a:xfrm>
                <a:off x="7489291" y="3371437"/>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5" name="Rectangle 164"/>
              <p:cNvSpPr/>
              <p:nvPr/>
            </p:nvSpPr>
            <p:spPr>
              <a:xfrm>
                <a:off x="7489291"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6" name="Rectangle 165"/>
              <p:cNvSpPr/>
              <p:nvPr/>
            </p:nvSpPr>
            <p:spPr>
              <a:xfrm>
                <a:off x="7489291" y="41004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7" name="Rectangle 166"/>
              <p:cNvSpPr/>
              <p:nvPr/>
            </p:nvSpPr>
            <p:spPr>
              <a:xfrm>
                <a:off x="7863895" y="35581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8" name="Rectangle 167"/>
              <p:cNvSpPr/>
              <p:nvPr/>
            </p:nvSpPr>
            <p:spPr>
              <a:xfrm>
                <a:off x="7863895" y="39226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9" name="Rectangle 168"/>
              <p:cNvSpPr/>
              <p:nvPr/>
            </p:nvSpPr>
            <p:spPr>
              <a:xfrm>
                <a:off x="8238499"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nvGrpSpPr>
              <p:cNvPr id="170" name="Group 169"/>
              <p:cNvGrpSpPr/>
              <p:nvPr/>
            </p:nvGrpSpPr>
            <p:grpSpPr>
              <a:xfrm rot="10800000">
                <a:off x="7097986" y="4359385"/>
                <a:ext cx="1699728" cy="441120"/>
                <a:chOff x="8193115" y="354643"/>
                <a:chExt cx="1699728" cy="441120"/>
              </a:xfrm>
            </p:grpSpPr>
            <p:sp>
              <p:nvSpPr>
                <p:cNvPr id="171" name="Rectangle 170"/>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2" name="Rectangle 171"/>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3" name="Rectangle 172"/>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grpSp>
        <p:sp>
          <p:nvSpPr>
            <p:cNvPr id="177" name="Oval 176"/>
            <p:cNvSpPr/>
            <p:nvPr/>
          </p:nvSpPr>
          <p:spPr bwMode="auto">
            <a:xfrm>
              <a:off x="5124984" y="2227222"/>
              <a:ext cx="740604" cy="782380"/>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HD</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Insight</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Storm</a:t>
              </a:r>
            </a:p>
          </p:txBody>
        </p:sp>
        <p:pic>
          <p:nvPicPr>
            <p:cNvPr id="178" name="Picture 17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7616930" y="2968793"/>
              <a:ext cx="489673" cy="328479"/>
            </a:xfrm>
            <a:prstGeom prst="rect">
              <a:avLst/>
            </a:prstGeom>
          </p:spPr>
        </p:pic>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6254" y="4194175"/>
              <a:ext cx="550332" cy="388372"/>
            </a:xfrm>
            <a:prstGeom prst="rect">
              <a:avLst/>
            </a:prstGeom>
          </p:spPr>
        </p:pic>
        <p:sp>
          <p:nvSpPr>
            <p:cNvPr id="180" name="Right Arrow 52"/>
            <p:cNvSpPr/>
            <p:nvPr/>
          </p:nvSpPr>
          <p:spPr bwMode="auto">
            <a:xfrm>
              <a:off x="5845323" y="4183092"/>
              <a:ext cx="952737" cy="451016"/>
            </a:xfrm>
            <a:prstGeom prst="rightArrow">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marL="56669" defTabSz="699134" fontAlgn="base">
                <a:lnSpc>
                  <a:spcPct val="90000"/>
                </a:lnSpc>
                <a:spcBef>
                  <a:spcPct val="0"/>
                </a:spcBef>
                <a:spcAft>
                  <a:spcPct val="0"/>
                </a:spcAft>
                <a:defRPr/>
              </a:pPr>
              <a:r>
                <a:rPr lang="en-US" sz="1122" dirty="0">
                  <a:gradFill>
                    <a:gsLst>
                      <a:gs pos="0">
                        <a:srgbClr val="FFFFFF"/>
                      </a:gs>
                      <a:gs pos="100000">
                        <a:srgbClr val="FFFFFF"/>
                      </a:gs>
                    </a:gsLst>
                    <a:lin ang="5400000" scaled="1"/>
                  </a:gradFill>
                  <a:latin typeface="Segoe UI"/>
                  <a:ea typeface="Segoe UI" pitchFamily="34" charset="0"/>
                  <a:cs typeface="Segoe UI" pitchFamily="34" charset="0"/>
                </a:rPr>
                <a:t>Blockchain</a:t>
              </a:r>
            </a:p>
          </p:txBody>
        </p:sp>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280" y="1949311"/>
              <a:ext cx="362680" cy="216257"/>
            </a:xfrm>
            <a:prstGeom prst="rect">
              <a:avLst/>
            </a:prstGeom>
          </p:spPr>
        </p:pic>
        <p:pic>
          <p:nvPicPr>
            <p:cNvPr id="182" name="Picture 2" descr="https://satonaoki.files.wordpress.com/2014/02/windows-azure-active-directory.png?w=614"/>
            <p:cNvPicPr>
              <a:picLocks noChangeAspect="1" noChangeArrowheads="1"/>
            </p:cNvPicPr>
            <p:nvPr/>
          </p:nvPicPr>
          <p:blipFill rotWithShape="1">
            <a:blip r:embed="rId7" cstate="print">
              <a:biLevel thresh="75000"/>
              <a:extLst>
                <a:ext uri="{28A0092B-C50C-407E-A947-70E740481C1C}">
                  <a14:useLocalDpi xmlns:a14="http://schemas.microsoft.com/office/drawing/2010/main" val="0"/>
                </a:ext>
              </a:extLst>
            </a:blip>
            <a:srcRect/>
            <a:stretch/>
          </p:blipFill>
          <p:spPr bwMode="auto">
            <a:xfrm>
              <a:off x="1830973" y="4452275"/>
              <a:ext cx="268743" cy="27439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83" name="Picture 1030"/>
            <p:cNvPicPr>
              <a:picLocks noChangeAspect="1"/>
            </p:cNvPicPr>
            <p:nvPr/>
          </p:nvPicPr>
          <p:blipFill>
            <a:blip r:embed="rId8">
              <a:clrChange>
                <a:clrFrom>
                  <a:srgbClr val="FFFFFF"/>
                </a:clrFrom>
                <a:clrTo>
                  <a:srgbClr val="FFFFFF">
                    <a:alpha val="0"/>
                  </a:srgbClr>
                </a:clrTo>
              </a:clrChange>
              <a:biLevel thresh="75000"/>
            </a:blip>
            <a:stretch>
              <a:fillRect/>
            </a:stretch>
          </p:blipFill>
          <p:spPr>
            <a:xfrm>
              <a:off x="2502670" y="4461157"/>
              <a:ext cx="270639" cy="256063"/>
            </a:xfrm>
            <a:prstGeom prst="rect">
              <a:avLst/>
            </a:prstGeom>
          </p:spPr>
        </p:pic>
        <p:sp>
          <p:nvSpPr>
            <p:cNvPr id="184" name="TextBox 183"/>
            <p:cNvSpPr txBox="1"/>
            <p:nvPr/>
          </p:nvSpPr>
          <p:spPr>
            <a:xfrm>
              <a:off x="8178096" y="4186053"/>
              <a:ext cx="829028" cy="704124"/>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defRPr/>
              </a:pPr>
              <a:r>
                <a:rPr lang="en-US" sz="1122" dirty="0">
                  <a:solidFill>
                    <a:srgbClr val="0273C7"/>
                  </a:solidFill>
                  <a:latin typeface="Segoe UI"/>
                </a:rPr>
                <a:t>Communication</a:t>
              </a:r>
              <a:br>
                <a:rPr lang="en-US" sz="1122" dirty="0">
                  <a:solidFill>
                    <a:srgbClr val="0273C7"/>
                  </a:solidFill>
                  <a:latin typeface="Segoe UI"/>
                </a:rPr>
              </a:br>
              <a:r>
                <a:rPr lang="en-US" sz="1122" dirty="0">
                  <a:solidFill>
                    <a:srgbClr val="0273C7"/>
                  </a:solidFill>
                  <a:latin typeface="Segoe UI"/>
                </a:rPr>
                <a:t>with </a:t>
              </a:r>
              <a:r>
                <a:rPr lang="en-US" sz="1122" dirty="0">
                  <a:solidFill>
                    <a:srgbClr val="0273C7"/>
                  </a:solidFill>
                </a:rPr>
                <a:t>existing LoB via Industry Protocols or Enterprise Infrastructure</a:t>
              </a:r>
              <a:endParaRPr lang="en-US" sz="1122" dirty="0">
                <a:solidFill>
                  <a:srgbClr val="0273C7"/>
                </a:solidFill>
                <a:latin typeface="Segoe UI"/>
              </a:endParaRPr>
            </a:p>
          </p:txBody>
        </p:sp>
        <p:cxnSp>
          <p:nvCxnSpPr>
            <p:cNvPr id="185" name="Straight Arrow Connector 184"/>
            <p:cNvCxnSpPr>
              <a:stCxn id="190" idx="1"/>
              <a:endCxn id="127" idx="2"/>
            </p:cNvCxnSpPr>
            <p:nvPr/>
          </p:nvCxnSpPr>
          <p:spPr>
            <a:xfrm flipH="1" flipV="1">
              <a:off x="805700" y="3775702"/>
              <a:ext cx="803181" cy="386842"/>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bwMode="auto">
            <a:xfrm>
              <a:off x="4553483" y="3121428"/>
              <a:ext cx="1338244" cy="6177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ctr" anchorCtr="0" forceAA="0" compatLnSpc="1">
              <a:prstTxWarp prst="textNoShape">
                <a:avLst/>
              </a:prstTxWarp>
              <a:noAutofit/>
            </a:bodyPr>
            <a:lstStyle/>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Business </a:t>
              </a:r>
            </a:p>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Logic Apps</a:t>
              </a:r>
            </a:p>
          </p:txBody>
        </p:sp>
        <p:sp>
          <p:nvSpPr>
            <p:cNvPr id="187" name="Left-Right Arrow 82"/>
            <p:cNvSpPr/>
            <p:nvPr/>
          </p:nvSpPr>
          <p:spPr bwMode="auto">
            <a:xfrm>
              <a:off x="4337993" y="3336974"/>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8" name="Rectangle 187"/>
            <p:cNvSpPr/>
            <p:nvPr/>
          </p:nvSpPr>
          <p:spPr bwMode="auto">
            <a:xfrm>
              <a:off x="4553483" y="3826027"/>
              <a:ext cx="1348816" cy="1270261"/>
            </a:xfrm>
            <a:prstGeom prst="rect">
              <a:avLst/>
            </a:prstGeom>
            <a:solidFill>
              <a:srgbClr val="EAEAEA"/>
            </a:solidFill>
            <a:ln>
              <a:solidFill>
                <a:srgbClr val="0273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9" name="Left-Right Arrow 83"/>
            <p:cNvSpPr/>
            <p:nvPr/>
          </p:nvSpPr>
          <p:spPr bwMode="auto">
            <a:xfrm>
              <a:off x="5746228" y="3352623"/>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0" name="Rectangle 189"/>
            <p:cNvSpPr/>
            <p:nvPr/>
          </p:nvSpPr>
          <p:spPr bwMode="auto">
            <a:xfrm>
              <a:off x="1608881" y="3904820"/>
              <a:ext cx="1338244"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Identity and </a:t>
              </a:r>
              <a:br>
                <a:rPr lang="en-US" sz="1632" dirty="0">
                  <a:gradFill>
                    <a:gsLst>
                      <a:gs pos="0">
                        <a:srgbClr val="FFFFFF"/>
                      </a:gs>
                      <a:gs pos="100000">
                        <a:srgbClr val="FFFFFF"/>
                      </a:gs>
                    </a:gsLst>
                    <a:lin ang="5400000" scaled="1"/>
                  </a:gradFill>
                  <a:latin typeface="Segoe UI"/>
                  <a:ea typeface="Segoe UI" pitchFamily="34" charset="0"/>
                  <a:cs typeface="Segoe UI" pitchFamily="34" charset="0"/>
                </a:rPr>
              </a:br>
              <a:r>
                <a:rPr lang="en-US" sz="1632" dirty="0">
                  <a:gradFill>
                    <a:gsLst>
                      <a:gs pos="0">
                        <a:srgbClr val="FFFFFF"/>
                      </a:gs>
                      <a:gs pos="100000">
                        <a:srgbClr val="FFFFFF"/>
                      </a:gs>
                    </a:gsLst>
                    <a:lin ang="5400000" scaled="1"/>
                  </a:gradFill>
                  <a:latin typeface="Segoe UI"/>
                  <a:ea typeface="Segoe UI" pitchFamily="34" charset="0"/>
                  <a:cs typeface="Segoe UI" pitchFamily="34" charset="0"/>
                </a:rPr>
                <a:t>Key Management</a:t>
              </a:r>
            </a:p>
          </p:txBody>
        </p:sp>
        <p:cxnSp>
          <p:nvCxnSpPr>
            <p:cNvPr id="191" name="Straight Arrow Connector 190"/>
            <p:cNvCxnSpPr>
              <a:stCxn id="188" idx="1"/>
              <a:endCxn id="126" idx="3"/>
            </p:cNvCxnSpPr>
            <p:nvPr/>
          </p:nvCxnSpPr>
          <p:spPr>
            <a:xfrm flipH="1">
              <a:off x="2947124" y="4461158"/>
              <a:ext cx="1606359" cy="165726"/>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2" name="Picture 19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265" y="1521441"/>
              <a:ext cx="462710" cy="396407"/>
            </a:xfrm>
            <a:prstGeom prst="rect">
              <a:avLst/>
            </a:prstGeom>
          </p:spPr>
        </p:pic>
        <p:sp>
          <p:nvSpPr>
            <p:cNvPr id="193" name="Right Arrow 78"/>
            <p:cNvSpPr/>
            <p:nvPr/>
          </p:nvSpPr>
          <p:spPr bwMode="auto">
            <a:xfrm>
              <a:off x="7415748" y="1056429"/>
              <a:ext cx="179486" cy="192742"/>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4" name="Freeform 34"/>
            <p:cNvSpPr>
              <a:spLocks noChangeAspect="1" noEditPoints="1"/>
            </p:cNvSpPr>
            <p:nvPr/>
          </p:nvSpPr>
          <p:spPr bwMode="auto">
            <a:xfrm>
              <a:off x="7665055" y="1525077"/>
              <a:ext cx="340995" cy="323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95" name="TextBox 194"/>
            <p:cNvSpPr txBox="1"/>
            <p:nvPr/>
          </p:nvSpPr>
          <p:spPr>
            <a:xfrm>
              <a:off x="8178096" y="1536268"/>
              <a:ext cx="777889" cy="234708"/>
            </a:xfrm>
            <a:prstGeom prst="rect">
              <a:avLst/>
            </a:prstGeom>
            <a:noFill/>
          </p:spPr>
          <p:txBody>
            <a:bodyPr wrap="square" lIns="0" tIns="0" rIns="0" bIns="0" rtlCol="0">
              <a:spAutoFit/>
            </a:bodyPr>
            <a:lstStyle/>
            <a:p>
              <a:pPr defTabSz="932563">
                <a:lnSpc>
                  <a:spcPct val="90000"/>
                </a:lnSpc>
                <a:spcAft>
                  <a:spcPts val="450"/>
                </a:spcAft>
                <a:defRPr/>
              </a:pPr>
              <a:r>
                <a:rPr lang="en-US" sz="1122" dirty="0">
                  <a:solidFill>
                    <a:srgbClr val="0273C7"/>
                  </a:solidFill>
                  <a:latin typeface="Segoe UI"/>
                </a:rPr>
                <a:t>Modern Applications</a:t>
              </a:r>
            </a:p>
          </p:txBody>
        </p:sp>
        <p:sp>
          <p:nvSpPr>
            <p:cNvPr id="196" name="Rectangle 195"/>
            <p:cNvSpPr/>
            <p:nvPr/>
          </p:nvSpPr>
          <p:spPr>
            <a:xfrm>
              <a:off x="6123751" y="2419095"/>
              <a:ext cx="1258248" cy="1003174"/>
            </a:xfrm>
            <a:prstGeom prst="rect">
              <a:avLst/>
            </a:prstGeom>
          </p:spPr>
          <p:txBody>
            <a:bodyPr wrap="none">
              <a:spAutoFit/>
            </a:bodyPr>
            <a:lstStyle/>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Service bus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DBs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t>Azure storage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HDInsight</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SQL Data Warehouse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Data Lake</a:t>
              </a:r>
            </a:p>
            <a:p>
              <a:pPr marL="174862" indent="-174862" defTabSz="699134" fontAlgn="base">
                <a:lnSpc>
                  <a:spcPct val="90000"/>
                </a:lnSpc>
                <a:spcBef>
                  <a:spcPct val="0"/>
                </a:spcBef>
                <a:spcAft>
                  <a:spcPct val="0"/>
                </a:spcAft>
                <a:buFont typeface="Arial" panose="020B0604020202020204" pitchFamily="34" charset="0"/>
                <a:buChar char="•"/>
                <a:defRPr/>
              </a:pPr>
              <a:endParaRPr lang="en-US" sz="1122" dirty="0">
                <a:latin typeface="Segoe UI"/>
              </a:endParaRPr>
            </a:p>
            <a:p>
              <a:pPr defTabSz="699134" fontAlgn="base">
                <a:lnSpc>
                  <a:spcPct val="90000"/>
                </a:lnSpc>
                <a:spcBef>
                  <a:spcPct val="0"/>
                </a:spcBef>
                <a:spcAft>
                  <a:spcPct val="0"/>
                </a:spcAft>
                <a:defRPr/>
              </a:pPr>
              <a:endParaRPr lang="en-US" sz="1071" dirty="0">
                <a:ea typeface="Segoe UI" pitchFamily="34" charset="0"/>
                <a:cs typeface="Segoe UI" pitchFamily="34" charset="0"/>
              </a:endParaRPr>
            </a:p>
          </p:txBody>
        </p:sp>
        <p:sp>
          <p:nvSpPr>
            <p:cNvPr id="197" name="Rectangle 196"/>
            <p:cNvSpPr/>
            <p:nvPr/>
          </p:nvSpPr>
          <p:spPr>
            <a:xfrm>
              <a:off x="6644925" y="4577021"/>
              <a:ext cx="829532" cy="304423"/>
            </a:xfrm>
            <a:prstGeom prst="rect">
              <a:avLst/>
            </a:prstGeom>
          </p:spPr>
          <p:txBody>
            <a:bodyPr wrap="square">
              <a:spAutoFit/>
            </a:bodyPr>
            <a:lstStyle/>
            <a:p>
              <a:pPr algn="ctr" defTabSz="699134" fontAlgn="base">
                <a:lnSpc>
                  <a:spcPct val="90000"/>
                </a:lnSpc>
                <a:spcBef>
                  <a:spcPct val="0"/>
                </a:spcBef>
                <a:spcAft>
                  <a:spcPct val="0"/>
                </a:spcAft>
                <a:defRPr/>
              </a:pPr>
              <a:r>
                <a:rPr lang="en-US" sz="1122" b="1" dirty="0">
                  <a:solidFill>
                    <a:srgbClr val="0273C7"/>
                  </a:solidFill>
                </a:rPr>
                <a:t>Blockchain Ledger</a:t>
              </a:r>
            </a:p>
          </p:txBody>
        </p:sp>
        <p:grpSp>
          <p:nvGrpSpPr>
            <p:cNvPr id="198" name="Group 197"/>
            <p:cNvGrpSpPr/>
            <p:nvPr/>
          </p:nvGrpSpPr>
          <p:grpSpPr>
            <a:xfrm>
              <a:off x="6026174" y="1569115"/>
              <a:ext cx="729552" cy="842402"/>
              <a:chOff x="6099852" y="1521441"/>
              <a:chExt cx="729552" cy="842402"/>
            </a:xfrm>
          </p:grpSpPr>
          <p:sp>
            <p:nvSpPr>
              <p:cNvPr id="199" name="Right Arrow 52"/>
              <p:cNvSpPr/>
              <p:nvPr/>
            </p:nvSpPr>
            <p:spPr bwMode="auto">
              <a:xfrm>
                <a:off x="6101326" y="1521441"/>
                <a:ext cx="728078" cy="37056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0" name="Right Arrow 52"/>
              <p:cNvSpPr/>
              <p:nvPr/>
            </p:nvSpPr>
            <p:spPr bwMode="auto">
              <a:xfrm>
                <a:off x="6099852" y="1858360"/>
                <a:ext cx="591831" cy="302052"/>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1" name="Right Arrow 52"/>
              <p:cNvSpPr/>
              <p:nvPr/>
            </p:nvSpPr>
            <p:spPr bwMode="auto">
              <a:xfrm>
                <a:off x="6105703" y="2142248"/>
                <a:ext cx="473520" cy="22159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pic>
          <p:nvPicPr>
            <p:cNvPr id="202" name="Picture 201"/>
            <p:cNvPicPr>
              <a:picLocks noChangeAspect="1"/>
            </p:cNvPicPr>
            <p:nvPr/>
          </p:nvPicPr>
          <p:blipFill>
            <a:blip r:embed="rId10"/>
            <a:stretch>
              <a:fillRect/>
            </a:stretch>
          </p:blipFill>
          <p:spPr>
            <a:xfrm>
              <a:off x="7692955" y="4248150"/>
              <a:ext cx="359483" cy="627183"/>
            </a:xfrm>
            <a:prstGeom prst="rect">
              <a:avLst/>
            </a:prstGeom>
          </p:spPr>
        </p:pic>
        <p:cxnSp>
          <p:nvCxnSpPr>
            <p:cNvPr id="203" name="Straight Connector 202"/>
            <p:cNvCxnSpPr/>
            <p:nvPr/>
          </p:nvCxnSpPr>
          <p:spPr>
            <a:xfrm flipH="1" flipV="1">
              <a:off x="7505491" y="1877795"/>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H="1" flipV="1">
              <a:off x="7480639" y="241998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H="1" flipV="1">
              <a:off x="7509165" y="288840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H="1" flipV="1">
              <a:off x="7496364" y="3333750"/>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H="1" flipV="1">
              <a:off x="7508043" y="4036574"/>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8" name="Straight Arrow Connector 169"/>
            <p:cNvCxnSpPr>
              <a:stCxn id="192" idx="3"/>
              <a:endCxn id="147" idx="35"/>
            </p:cNvCxnSpPr>
            <p:nvPr/>
          </p:nvCxnSpPr>
          <p:spPr>
            <a:xfrm>
              <a:off x="909975" y="1719645"/>
              <a:ext cx="1207517" cy="782056"/>
            </a:xfrm>
            <a:prstGeom prst="bentConnector3">
              <a:avLst>
                <a:gd name="adj1" fmla="val 99819"/>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143" idx="7"/>
              <a:endCxn id="177" idx="2"/>
            </p:cNvCxnSpPr>
            <p:nvPr/>
          </p:nvCxnSpPr>
          <p:spPr>
            <a:xfrm>
              <a:off x="4213893" y="2497450"/>
              <a:ext cx="911091" cy="12096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0" name="Arc 209"/>
            <p:cNvSpPr/>
            <p:nvPr/>
          </p:nvSpPr>
          <p:spPr>
            <a:xfrm rot="1436888">
              <a:off x="3947192" y="2220257"/>
              <a:ext cx="533400" cy="757823"/>
            </a:xfrm>
            <a:prstGeom prst="arc">
              <a:avLst>
                <a:gd name="adj1" fmla="val 16200000"/>
                <a:gd name="adj2" fmla="val 20585455"/>
              </a:avLst>
            </a:prstGeom>
            <a:ln>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56" dirty="0"/>
            </a:p>
          </p:txBody>
        </p:sp>
        <p:sp>
          <p:nvSpPr>
            <p:cNvPr id="211" name="Freeform 34"/>
            <p:cNvSpPr>
              <a:spLocks noChangeAspect="1" noEditPoints="1"/>
            </p:cNvSpPr>
            <p:nvPr/>
          </p:nvSpPr>
          <p:spPr bwMode="auto">
            <a:xfrm>
              <a:off x="4655740" y="3339323"/>
              <a:ext cx="247110" cy="234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nvGrpSpPr>
            <p:cNvPr id="212" name="Group 211"/>
            <p:cNvGrpSpPr/>
            <p:nvPr/>
          </p:nvGrpSpPr>
          <p:grpSpPr>
            <a:xfrm>
              <a:off x="4575009" y="3859036"/>
              <a:ext cx="1292739" cy="1220494"/>
              <a:chOff x="4617536" y="3975883"/>
              <a:chExt cx="1161646" cy="1074660"/>
            </a:xfrm>
          </p:grpSpPr>
          <p:sp>
            <p:nvSpPr>
              <p:cNvPr id="213" name="Oval 212"/>
              <p:cNvSpPr/>
              <p:nvPr/>
            </p:nvSpPr>
            <p:spPr bwMode="auto">
              <a:xfrm>
                <a:off x="4617536" y="4469785"/>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latin typeface="Segoe UI"/>
                    <a:ea typeface="Segoe UI" pitchFamily="34" charset="0"/>
                    <a:cs typeface="Segoe UI" pitchFamily="34" charset="0"/>
                  </a:rPr>
                  <a:t>IaaS</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Hosted</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Code</a:t>
                </a:r>
              </a:p>
            </p:txBody>
          </p:sp>
          <p:sp>
            <p:nvSpPr>
              <p:cNvPr id="214" name="Oval 213"/>
              <p:cNvSpPr/>
              <p:nvPr/>
            </p:nvSpPr>
            <p:spPr bwMode="auto">
              <a:xfrm>
                <a:off x="5208540" y="4483211"/>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Smart</a:t>
                </a:r>
                <a:br>
                  <a:rPr lang="en-US" sz="1071" dirty="0">
                    <a:gradFill>
                      <a:gsLst>
                        <a:gs pos="0">
                          <a:srgbClr val="FFFFFF"/>
                        </a:gs>
                        <a:gs pos="100000">
                          <a:srgbClr val="FFFFFF"/>
                        </a:gs>
                      </a:gsLst>
                      <a:lin ang="5400000" scaled="1"/>
                    </a:gradFill>
                    <a:ea typeface="Segoe UI" pitchFamily="34" charset="0"/>
                    <a:cs typeface="Segoe UI" pitchFamily="34" charset="0"/>
                  </a:rPr>
                </a:br>
                <a:r>
                  <a:rPr lang="en-US" sz="1071" dirty="0">
                    <a:gradFill>
                      <a:gsLst>
                        <a:gs pos="0">
                          <a:srgbClr val="FFFFFF"/>
                        </a:gs>
                        <a:gs pos="100000">
                          <a:srgbClr val="FFFFFF"/>
                        </a:gs>
                      </a:gsLst>
                      <a:lin ang="5400000" scaled="1"/>
                    </a:gradFill>
                    <a:ea typeface="Segoe UI" pitchFamily="34" charset="0"/>
                    <a:cs typeface="Segoe UI" pitchFamily="34" charset="0"/>
                  </a:rPr>
                  <a:t>Contracts</a:t>
                </a:r>
              </a:p>
            </p:txBody>
          </p:sp>
          <p:sp>
            <p:nvSpPr>
              <p:cNvPr id="215" name="Oval 214"/>
              <p:cNvSpPr/>
              <p:nvPr/>
            </p:nvSpPr>
            <p:spPr bwMode="auto">
              <a:xfrm>
                <a:off x="4918243" y="3975883"/>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Functions</a:t>
                </a:r>
                <a:endParaRPr lang="en-US" sz="1071"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grpSp>
          <p:nvGrpSpPr>
            <p:cNvPr id="216" name="Group 215"/>
            <p:cNvGrpSpPr/>
            <p:nvPr/>
          </p:nvGrpSpPr>
          <p:grpSpPr>
            <a:xfrm>
              <a:off x="6699507" y="1467208"/>
              <a:ext cx="651584" cy="737432"/>
              <a:chOff x="519686" y="4073315"/>
              <a:chExt cx="415954" cy="726019"/>
            </a:xfrm>
          </p:grpSpPr>
          <p:pic>
            <p:nvPicPr>
              <p:cNvPr id="217" name="Picture 216"/>
              <p:cNvPicPr>
                <a:picLocks noChangeAspect="1"/>
              </p:cNvPicPr>
              <p:nvPr/>
            </p:nvPicPr>
            <p:blipFill rotWithShape="1">
              <a:blip r:embed="rId11"/>
              <a:srcRect b="64004"/>
              <a:stretch/>
            </p:blipFill>
            <p:spPr>
              <a:xfrm>
                <a:off x="519686" y="4459184"/>
                <a:ext cx="229933" cy="340150"/>
              </a:xfrm>
              <a:prstGeom prst="rect">
                <a:avLst/>
              </a:prstGeom>
            </p:spPr>
          </p:pic>
          <p:pic>
            <p:nvPicPr>
              <p:cNvPr id="218" name="Picture 217"/>
              <p:cNvPicPr>
                <a:picLocks noChangeAspect="1"/>
              </p:cNvPicPr>
              <p:nvPr/>
            </p:nvPicPr>
            <p:blipFill rotWithShape="1">
              <a:blip r:embed="rId11"/>
              <a:srcRect b="64004"/>
              <a:stretch/>
            </p:blipFill>
            <p:spPr>
              <a:xfrm>
                <a:off x="559037" y="4073315"/>
                <a:ext cx="161511" cy="238931"/>
              </a:xfrm>
              <a:prstGeom prst="rect">
                <a:avLst/>
              </a:prstGeom>
            </p:spPr>
          </p:pic>
          <p:pic>
            <p:nvPicPr>
              <p:cNvPr id="219" name="Picture 218"/>
              <p:cNvPicPr>
                <a:picLocks noChangeAspect="1"/>
              </p:cNvPicPr>
              <p:nvPr/>
            </p:nvPicPr>
            <p:blipFill rotWithShape="1">
              <a:blip r:embed="rId11"/>
              <a:srcRect b="64004"/>
              <a:stretch/>
            </p:blipFill>
            <p:spPr>
              <a:xfrm>
                <a:off x="763068" y="4223804"/>
                <a:ext cx="172572" cy="255293"/>
              </a:xfrm>
              <a:prstGeom prst="rect">
                <a:avLst/>
              </a:prstGeom>
            </p:spPr>
          </p:pic>
        </p:grpSp>
        <p:sp>
          <p:nvSpPr>
            <p:cNvPr id="220" name="Rectangle 219"/>
            <p:cNvSpPr/>
            <p:nvPr/>
          </p:nvSpPr>
          <p:spPr>
            <a:xfrm>
              <a:off x="1490040" y="4703486"/>
              <a:ext cx="1021009"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Active Directory</a:t>
              </a:r>
            </a:p>
          </p:txBody>
        </p:sp>
        <p:sp>
          <p:nvSpPr>
            <p:cNvPr id="221" name="Rectangle 220"/>
            <p:cNvSpPr/>
            <p:nvPr/>
          </p:nvSpPr>
          <p:spPr>
            <a:xfrm>
              <a:off x="2265190" y="4703486"/>
              <a:ext cx="714331"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Key Vault</a:t>
              </a:r>
            </a:p>
          </p:txBody>
        </p:sp>
        <p:pic>
          <p:nvPicPr>
            <p:cNvPr id="222" name="Picture 221"/>
            <p:cNvPicPr>
              <a:picLocks noChangeAspect="1"/>
            </p:cNvPicPr>
            <p:nvPr/>
          </p:nvPicPr>
          <p:blipFill>
            <a:blip r:embed="rId12"/>
            <a:stretch>
              <a:fillRect/>
            </a:stretch>
          </p:blipFill>
          <p:spPr>
            <a:xfrm>
              <a:off x="7660453" y="2017892"/>
              <a:ext cx="349472" cy="324510"/>
            </a:xfrm>
            <a:prstGeom prst="rect">
              <a:avLst/>
            </a:prstGeom>
          </p:spPr>
        </p:pic>
      </p:grpSp>
    </p:spTree>
    <p:extLst>
      <p:ext uri="{BB962C8B-B14F-4D97-AF65-F5344CB8AC3E}">
        <p14:creationId xmlns:p14="http://schemas.microsoft.com/office/powerpoint/2010/main" val="39056243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Build development environment consisting of blockchain protocol clients and network infrastructure</a:t>
            </a:r>
          </a:p>
        </p:txBody>
      </p:sp>
      <p:sp>
        <p:nvSpPr>
          <p:cNvPr id="3" name="Text Placeholder 2"/>
          <p:cNvSpPr>
            <a:spLocks noGrp="1"/>
          </p:cNvSpPr>
          <p:nvPr>
            <p:ph type="body" sz="quarter" idx="10"/>
          </p:nvPr>
        </p:nvSpPr>
        <p:spPr>
          <a:xfrm>
            <a:off x="198437" y="1744662"/>
            <a:ext cx="5828185" cy="5644622"/>
          </a:xfrm>
        </p:spPr>
        <p:txBody>
          <a:bodyPr/>
          <a:lstStyle/>
          <a:p>
            <a:r>
              <a:rPr lang="en-US" sz="1600" dirty="0"/>
              <a:t>Build Blockchain Network on premises/cloud providers: 3 weeks</a:t>
            </a:r>
          </a:p>
          <a:p>
            <a:r>
              <a:rPr lang="en-US" sz="1600" dirty="0"/>
              <a:t>Review blockchain protocol specific network documentation</a:t>
            </a:r>
          </a:p>
          <a:p>
            <a:r>
              <a:rPr lang="en-US" sz="1600" dirty="0"/>
              <a:t>Determine topology for a consortium network</a:t>
            </a:r>
          </a:p>
          <a:p>
            <a:r>
              <a:rPr lang="en-US" sz="1600" dirty="0"/>
              <a:t>Map topology to IT resources</a:t>
            </a:r>
          </a:p>
          <a:p>
            <a:r>
              <a:rPr lang="en-US" sz="1600" dirty="0"/>
              <a:t>Manually deploy</a:t>
            </a:r>
          </a:p>
          <a:p>
            <a:r>
              <a:rPr lang="en-US" sz="1600" dirty="0"/>
              <a:t>Configure blockchain clients via Linux </a:t>
            </a:r>
            <a:br>
              <a:rPr lang="en-US" sz="1600" dirty="0"/>
            </a:br>
            <a:r>
              <a:rPr lang="en-US" sz="1600" dirty="0"/>
              <a:t>BASH scripts to support private network </a:t>
            </a:r>
            <a:br>
              <a:rPr lang="en-US" sz="1600" dirty="0"/>
            </a:br>
            <a:r>
              <a:rPr lang="en-US" sz="1600" dirty="0"/>
              <a:t>(peering, isolate mining nodes, etc.)</a:t>
            </a:r>
          </a:p>
          <a:p>
            <a:r>
              <a:rPr lang="en-US" sz="1600" dirty="0"/>
              <a:t>Configure other blockchain protocol properties (consensus algorithms, max peers, etc.)</a:t>
            </a:r>
          </a:p>
          <a:p>
            <a:r>
              <a:rPr lang="en-US" sz="1600" dirty="0"/>
              <a:t>Trial and error to make above steps work</a:t>
            </a:r>
          </a:p>
          <a:p>
            <a:r>
              <a:rPr lang="en-US" sz="1600" dirty="0"/>
              <a:t>Configure IT networks and firewall ports to permit blockchain protocol traffic</a:t>
            </a:r>
          </a:p>
          <a:p>
            <a:r>
              <a:rPr lang="en-US" sz="1600" dirty="0"/>
              <a:t>Test, debug, and repeat </a:t>
            </a:r>
          </a:p>
          <a:p>
            <a:endParaRPr lang="en-US" sz="1600" dirty="0"/>
          </a:p>
          <a:p>
            <a:endParaRPr lang="en-US" sz="1600" dirty="0"/>
          </a:p>
        </p:txBody>
      </p:sp>
      <p:sp>
        <p:nvSpPr>
          <p:cNvPr id="5" name="Text Placeholder 4"/>
          <p:cNvSpPr>
            <a:spLocks noGrp="1"/>
          </p:cNvSpPr>
          <p:nvPr>
            <p:ph type="body" sz="quarter" idx="11"/>
          </p:nvPr>
        </p:nvSpPr>
        <p:spPr>
          <a:xfrm>
            <a:off x="6699957" y="1668462"/>
            <a:ext cx="5486399" cy="3545586"/>
          </a:xfrm>
        </p:spPr>
        <p:txBody>
          <a:bodyPr/>
          <a:lstStyle/>
          <a:p>
            <a:r>
              <a:rPr lang="en-US" sz="1600" dirty="0"/>
              <a:t>Deploy Blockchain Network in Azure using BaaS Bletchley Framework: 15 minutes</a:t>
            </a:r>
          </a:p>
          <a:p>
            <a:r>
              <a:rPr lang="en-US" sz="1600" dirty="0"/>
              <a:t>Activate Azure subscription </a:t>
            </a:r>
          </a:p>
          <a:p>
            <a:r>
              <a:rPr lang="en-US" sz="1600" dirty="0"/>
              <a:t>Search Azure Marketplace for desired blockchain </a:t>
            </a:r>
          </a:p>
          <a:p>
            <a:r>
              <a:rPr lang="en-US" sz="1600" dirty="0"/>
              <a:t>Click on blockchain image of choice</a:t>
            </a:r>
          </a:p>
          <a:p>
            <a:r>
              <a:rPr lang="en-US" sz="1600" dirty="0"/>
              <a:t>Provide 10 user parameters </a:t>
            </a:r>
            <a:br>
              <a:rPr lang="en-US" sz="1600" dirty="0"/>
            </a:br>
            <a:r>
              <a:rPr lang="en-US" sz="1600" dirty="0"/>
              <a:t>(number of consortium members, number of blockchain VMs, admin usernames and passwords, etc.)</a:t>
            </a:r>
          </a:p>
          <a:p>
            <a:r>
              <a:rPr lang="en-US" sz="1600" dirty="0"/>
              <a:t>Deploy and wait 15 minutes </a:t>
            </a:r>
            <a:br>
              <a:rPr lang="en-US" sz="1600" dirty="0"/>
            </a:br>
            <a:r>
              <a:rPr lang="en-US" sz="1600" dirty="0"/>
              <a:t>(+/- depending of nodes selected)</a:t>
            </a:r>
          </a:p>
          <a:p>
            <a:endParaRPr lang="en-US" sz="1600" dirty="0"/>
          </a:p>
        </p:txBody>
      </p:sp>
      <p:sp>
        <p:nvSpPr>
          <p:cNvPr id="7" name="Rounded Rectangle 6"/>
          <p:cNvSpPr/>
          <p:nvPr/>
        </p:nvSpPr>
        <p:spPr>
          <a:xfrm>
            <a:off x="5608637" y="3649662"/>
            <a:ext cx="927643" cy="754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80" dirty="0">
                <a:solidFill>
                  <a:prstClr val="white"/>
                </a:solidFill>
              </a:rPr>
              <a:t>VS</a:t>
            </a:r>
          </a:p>
        </p:txBody>
      </p:sp>
    </p:spTree>
    <p:extLst>
      <p:ext uri="{BB962C8B-B14F-4D97-AF65-F5344CB8AC3E}">
        <p14:creationId xmlns:p14="http://schemas.microsoft.com/office/powerpoint/2010/main" val="17187699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kern="800" spc="-136" dirty="0">
                <a:solidFill>
                  <a:srgbClr val="0070C0"/>
                </a:solidFill>
                <a:ea typeface="Segoe UI Semibold" panose="020B0702040204020203" pitchFamily="34" charset="0"/>
                <a:cs typeface="Segoe UI Light"/>
              </a:rPr>
              <a:t>Why Microsoft for Blockchain? </a:t>
            </a:r>
          </a:p>
        </p:txBody>
      </p:sp>
      <p:sp>
        <p:nvSpPr>
          <p:cNvPr id="151" name="Rectangle 150"/>
          <p:cNvSpPr/>
          <p:nvPr/>
        </p:nvSpPr>
        <p:spPr bwMode="auto">
          <a:xfrm>
            <a:off x="356013" y="2725285"/>
            <a:ext cx="11751450" cy="2793239"/>
          </a:xfrm>
          <a:prstGeom prst="rect">
            <a:avLst/>
          </a:prstGeom>
          <a:solidFill>
            <a:schemeClr val="bg1">
              <a:lumMod val="95000"/>
            </a:schemeClr>
          </a:solidFill>
          <a:ln w="38100" cap="sq" cmpd="sng" algn="ctr">
            <a:solidFill>
              <a:schemeClr val="accent4"/>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pic>
        <p:nvPicPr>
          <p:cNvPr id="152" name="Picture 1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917" y="4745933"/>
            <a:ext cx="1530153" cy="322138"/>
          </a:xfrm>
          <a:prstGeom prst="rect">
            <a:avLst/>
          </a:prstGeom>
        </p:spPr>
      </p:pic>
      <p:pic>
        <p:nvPicPr>
          <p:cNvPr id="153" name="Picture 152"/>
          <p:cNvPicPr>
            <a:picLocks noChangeAspect="1"/>
          </p:cNvPicPr>
          <p:nvPr/>
        </p:nvPicPr>
        <p:blipFill rotWithShape="1">
          <a:blip r:embed="rId4" cstate="print">
            <a:extLst>
              <a:ext uri="{28A0092B-C50C-407E-A947-70E740481C1C}">
                <a14:useLocalDpi xmlns:a14="http://schemas.microsoft.com/office/drawing/2010/main" val="0"/>
              </a:ext>
            </a:extLst>
          </a:blip>
          <a:srcRect l="365" t="-1906" r="99" b="13437"/>
          <a:stretch/>
        </p:blipFill>
        <p:spPr>
          <a:xfrm>
            <a:off x="10528093" y="2923755"/>
            <a:ext cx="1234148" cy="1248498"/>
          </a:xfrm>
          <a:prstGeom prst="rect">
            <a:avLst/>
          </a:prstGeom>
        </p:spPr>
      </p:pic>
      <p:cxnSp>
        <p:nvCxnSpPr>
          <p:cNvPr id="154" name="Straight Connector 153"/>
          <p:cNvCxnSpPr/>
          <p:nvPr/>
        </p:nvCxnSpPr>
        <p:spPr>
          <a:xfrm>
            <a:off x="356012" y="6330137"/>
            <a:ext cx="11750802"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35601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1210746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7" name="Picture 1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83190" y="4051613"/>
            <a:ext cx="589533" cy="623178"/>
          </a:xfrm>
          <a:prstGeom prst="rect">
            <a:avLst/>
          </a:prstGeom>
        </p:spPr>
      </p:pic>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5637" y="3704660"/>
            <a:ext cx="1051502" cy="323115"/>
          </a:xfrm>
          <a:prstGeom prst="rect">
            <a:avLst/>
          </a:prstGeom>
        </p:spPr>
      </p:pic>
      <p:pic>
        <p:nvPicPr>
          <p:cNvPr id="159" name="Picture 158"/>
          <p:cNvPicPr>
            <a:picLocks noChangeAspect="1"/>
          </p:cNvPicPr>
          <p:nvPr/>
        </p:nvPicPr>
        <p:blipFill>
          <a:blip r:embed="rId7"/>
          <a:stretch>
            <a:fillRect/>
          </a:stretch>
        </p:blipFill>
        <p:spPr>
          <a:xfrm>
            <a:off x="797590" y="4728202"/>
            <a:ext cx="1189987" cy="475585"/>
          </a:xfrm>
          <a:prstGeom prst="rect">
            <a:avLst/>
          </a:prstGeom>
        </p:spPr>
      </p:pic>
      <p:pic>
        <p:nvPicPr>
          <p:cNvPr id="160" name="Picture 159"/>
          <p:cNvPicPr>
            <a:picLocks noChangeAspect="1"/>
          </p:cNvPicPr>
          <p:nvPr/>
        </p:nvPicPr>
        <p:blipFill>
          <a:blip r:embed="rId8"/>
          <a:stretch>
            <a:fillRect/>
          </a:stretch>
        </p:blipFill>
        <p:spPr>
          <a:xfrm>
            <a:off x="3029112" y="4026181"/>
            <a:ext cx="1298169" cy="211986"/>
          </a:xfrm>
          <a:prstGeom prst="rect">
            <a:avLst/>
          </a:prstGeom>
        </p:spPr>
      </p:pic>
      <p:pic>
        <p:nvPicPr>
          <p:cNvPr id="161" name="Picture 160"/>
          <p:cNvPicPr>
            <a:picLocks noChangeAspect="1"/>
          </p:cNvPicPr>
          <p:nvPr/>
        </p:nvPicPr>
        <p:blipFill>
          <a:blip r:embed="rId9"/>
          <a:stretch>
            <a:fillRect/>
          </a:stretch>
        </p:blipFill>
        <p:spPr>
          <a:xfrm>
            <a:off x="4250365" y="4770034"/>
            <a:ext cx="973626" cy="251109"/>
          </a:xfrm>
          <a:prstGeom prst="rect">
            <a:avLst/>
          </a:prstGeom>
        </p:spPr>
      </p:pic>
      <p:pic>
        <p:nvPicPr>
          <p:cNvPr id="162" name="Picture 161"/>
          <p:cNvPicPr>
            <a:picLocks noChangeAspect="1"/>
          </p:cNvPicPr>
          <p:nvPr/>
        </p:nvPicPr>
        <p:blipFill>
          <a:blip r:embed="rId10"/>
          <a:stretch>
            <a:fillRect/>
          </a:stretch>
        </p:blipFill>
        <p:spPr>
          <a:xfrm>
            <a:off x="7624483" y="4685884"/>
            <a:ext cx="981120" cy="342421"/>
          </a:xfrm>
          <a:prstGeom prst="rect">
            <a:avLst/>
          </a:prstGeom>
        </p:spPr>
      </p:pic>
      <p:pic>
        <p:nvPicPr>
          <p:cNvPr id="163" name="Picture 162"/>
          <p:cNvPicPr>
            <a:picLocks noChangeAspect="1"/>
          </p:cNvPicPr>
          <p:nvPr/>
        </p:nvPicPr>
        <p:blipFill>
          <a:blip r:embed="rId11"/>
          <a:stretch>
            <a:fillRect/>
          </a:stretch>
        </p:blipFill>
        <p:spPr>
          <a:xfrm>
            <a:off x="5595651" y="4805707"/>
            <a:ext cx="1716608" cy="228281"/>
          </a:xfrm>
          <a:prstGeom prst="rect">
            <a:avLst/>
          </a:prstGeom>
        </p:spPr>
      </p:pic>
      <p:pic>
        <p:nvPicPr>
          <p:cNvPr id="164" name="Picture 163"/>
          <p:cNvPicPr>
            <a:picLocks noChangeAspect="1"/>
          </p:cNvPicPr>
          <p:nvPr/>
        </p:nvPicPr>
        <p:blipFill>
          <a:blip r:embed="rId12"/>
          <a:stretch>
            <a:fillRect/>
          </a:stretch>
        </p:blipFill>
        <p:spPr>
          <a:xfrm>
            <a:off x="4724437" y="3777908"/>
            <a:ext cx="390590" cy="665818"/>
          </a:xfrm>
          <a:prstGeom prst="rect">
            <a:avLst/>
          </a:prstGeom>
        </p:spPr>
      </p:pic>
      <p:pic>
        <p:nvPicPr>
          <p:cNvPr id="165" name="Picture 164"/>
          <p:cNvPicPr>
            <a:picLocks noChangeAspect="1"/>
          </p:cNvPicPr>
          <p:nvPr/>
        </p:nvPicPr>
        <p:blipFill>
          <a:blip r:embed="rId13"/>
          <a:stretch>
            <a:fillRect/>
          </a:stretch>
        </p:blipFill>
        <p:spPr>
          <a:xfrm>
            <a:off x="10017353" y="2944558"/>
            <a:ext cx="540904" cy="569142"/>
          </a:xfrm>
          <a:prstGeom prst="rect">
            <a:avLst/>
          </a:prstGeom>
        </p:spPr>
      </p:pic>
      <p:pic>
        <p:nvPicPr>
          <p:cNvPr id="166" name="Picture 165"/>
          <p:cNvPicPr>
            <a:picLocks noChangeAspect="1"/>
          </p:cNvPicPr>
          <p:nvPr/>
        </p:nvPicPr>
        <p:blipFill>
          <a:blip r:embed="rId14"/>
          <a:stretch>
            <a:fillRect/>
          </a:stretch>
        </p:blipFill>
        <p:spPr>
          <a:xfrm>
            <a:off x="609174" y="3849379"/>
            <a:ext cx="638943" cy="665818"/>
          </a:xfrm>
          <a:prstGeom prst="rect">
            <a:avLst/>
          </a:prstGeom>
        </p:spPr>
      </p:pic>
      <p:pic>
        <p:nvPicPr>
          <p:cNvPr id="167" name="Picture 166"/>
          <p:cNvPicPr>
            <a:picLocks noChangeAspect="1"/>
          </p:cNvPicPr>
          <p:nvPr/>
        </p:nvPicPr>
        <p:blipFill>
          <a:blip r:embed="rId15"/>
          <a:stretch>
            <a:fillRect/>
          </a:stretch>
        </p:blipFill>
        <p:spPr>
          <a:xfrm>
            <a:off x="3972575" y="3129398"/>
            <a:ext cx="1081807" cy="342087"/>
          </a:xfrm>
          <a:prstGeom prst="rect">
            <a:avLst/>
          </a:prstGeom>
        </p:spPr>
      </p:pic>
      <p:pic>
        <p:nvPicPr>
          <p:cNvPr id="168" name="Picture 167"/>
          <p:cNvPicPr>
            <a:picLocks noChangeAspect="1"/>
          </p:cNvPicPr>
          <p:nvPr/>
        </p:nvPicPr>
        <p:blipFill>
          <a:blip r:embed="rId16"/>
          <a:stretch>
            <a:fillRect/>
          </a:stretch>
        </p:blipFill>
        <p:spPr>
          <a:xfrm>
            <a:off x="5433248" y="3063209"/>
            <a:ext cx="2055103" cy="380467"/>
          </a:xfrm>
          <a:prstGeom prst="rect">
            <a:avLst/>
          </a:prstGeom>
        </p:spPr>
      </p:pic>
      <p:pic>
        <p:nvPicPr>
          <p:cNvPr id="169" name="Picture 168"/>
          <p:cNvPicPr>
            <a:picLocks noChangeAspect="1"/>
          </p:cNvPicPr>
          <p:nvPr/>
        </p:nvPicPr>
        <p:blipFill>
          <a:blip r:embed="rId17"/>
          <a:stretch>
            <a:fillRect/>
          </a:stretch>
        </p:blipFill>
        <p:spPr>
          <a:xfrm>
            <a:off x="2465548" y="3023116"/>
            <a:ext cx="1224606" cy="570701"/>
          </a:xfrm>
          <a:prstGeom prst="rect">
            <a:avLst/>
          </a:prstGeom>
        </p:spPr>
      </p:pic>
      <p:pic>
        <p:nvPicPr>
          <p:cNvPr id="170" name="Picture 169"/>
          <p:cNvPicPr>
            <a:picLocks noChangeAspect="1"/>
          </p:cNvPicPr>
          <p:nvPr/>
        </p:nvPicPr>
        <p:blipFill>
          <a:blip r:embed="rId18"/>
          <a:stretch>
            <a:fillRect/>
          </a:stretch>
        </p:blipFill>
        <p:spPr>
          <a:xfrm>
            <a:off x="1408104" y="3817998"/>
            <a:ext cx="1695325" cy="760936"/>
          </a:xfrm>
          <a:prstGeom prst="rect">
            <a:avLst/>
          </a:prstGeom>
        </p:spPr>
      </p:pic>
      <p:pic>
        <p:nvPicPr>
          <p:cNvPr id="171" name="Picture 170"/>
          <p:cNvPicPr>
            <a:picLocks noChangeAspect="1"/>
          </p:cNvPicPr>
          <p:nvPr/>
        </p:nvPicPr>
        <p:blipFill rotWithShape="1">
          <a:blip r:embed="rId19">
            <a:clrChange>
              <a:clrFrom>
                <a:srgbClr val="FFFFFF"/>
              </a:clrFrom>
              <a:clrTo>
                <a:srgbClr val="FFFFFF">
                  <a:alpha val="0"/>
                </a:srgbClr>
              </a:clrTo>
            </a:clrChange>
          </a:blip>
          <a:srcRect t="13936" b="18037"/>
          <a:stretch/>
        </p:blipFill>
        <p:spPr>
          <a:xfrm>
            <a:off x="7694734" y="2848662"/>
            <a:ext cx="2063284" cy="760936"/>
          </a:xfrm>
          <a:prstGeom prst="rect">
            <a:avLst/>
          </a:prstGeom>
        </p:spPr>
      </p:pic>
      <p:pic>
        <p:nvPicPr>
          <p:cNvPr id="172" name="Picture 17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020984" y="4836526"/>
            <a:ext cx="1076117" cy="202027"/>
          </a:xfrm>
          <a:prstGeom prst="rect">
            <a:avLst/>
          </a:prstGeom>
        </p:spPr>
      </p:pic>
      <p:pic>
        <p:nvPicPr>
          <p:cNvPr id="173" name="Picture 172"/>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918" y="3054589"/>
            <a:ext cx="1406348" cy="507758"/>
          </a:xfrm>
          <a:prstGeom prst="rect">
            <a:avLst/>
          </a:prstGeom>
        </p:spPr>
      </p:pic>
      <p:pic>
        <p:nvPicPr>
          <p:cNvPr id="174" name="Picture 173"/>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t="32006" r="60066" b="30490"/>
          <a:stretch/>
        </p:blipFill>
        <p:spPr>
          <a:xfrm>
            <a:off x="10409325" y="4728203"/>
            <a:ext cx="1442824" cy="444752"/>
          </a:xfrm>
          <a:prstGeom prst="rect">
            <a:avLst/>
          </a:prstGeom>
        </p:spPr>
      </p:pic>
      <p:sp>
        <p:nvSpPr>
          <p:cNvPr id="175" name="Oval 174"/>
          <p:cNvSpPr/>
          <p:nvPr/>
        </p:nvSpPr>
        <p:spPr bwMode="auto">
          <a:xfrm>
            <a:off x="5420840" y="6149314"/>
            <a:ext cx="630836" cy="6308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p:cNvSpPr/>
          <p:nvPr/>
        </p:nvSpPr>
        <p:spPr bwMode="auto">
          <a:xfrm>
            <a:off x="5812630" y="5631445"/>
            <a:ext cx="944529" cy="94452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p:cNvSpPr/>
          <p:nvPr/>
        </p:nvSpPr>
        <p:spPr bwMode="auto">
          <a:xfrm>
            <a:off x="6282395" y="6006666"/>
            <a:ext cx="783563" cy="78356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a:xfrm>
            <a:off x="5604584" y="6210339"/>
            <a:ext cx="1254307" cy="555282"/>
          </a:xfrm>
          <a:prstGeom prst="rect">
            <a:avLst/>
          </a:prstGeom>
          <a:solidFill>
            <a:schemeClr val="bg1"/>
          </a:solidFill>
        </p:spPr>
        <p:txBody>
          <a:bodyPr wrap="none">
            <a:spAutoFit/>
          </a:bodyPr>
          <a:lstStyle/>
          <a:p>
            <a:pPr algn="ctr" defTabSz="950663" fontAlgn="base">
              <a:lnSpc>
                <a:spcPct val="90000"/>
              </a:lnSpc>
              <a:spcBef>
                <a:spcPct val="0"/>
              </a:spcBef>
              <a:spcAft>
                <a:spcPct val="0"/>
              </a:spcAft>
              <a:defRPr/>
            </a:pPr>
            <a:r>
              <a:rPr lang="en-US" sz="3264" kern="0" dirty="0">
                <a:solidFill>
                  <a:sysClr val="windowText" lastClr="000000"/>
                </a:solidFill>
                <a:ea typeface="Segoe UI" pitchFamily="34" charset="0"/>
                <a:cs typeface="Segoe UI" pitchFamily="34" charset="0"/>
              </a:rPr>
              <a:t>Azure</a:t>
            </a:r>
          </a:p>
        </p:txBody>
      </p:sp>
      <p:sp>
        <p:nvSpPr>
          <p:cNvPr id="179" name="Freeform 5"/>
          <p:cNvSpPr>
            <a:spLocks noEditPoints="1"/>
          </p:cNvSpPr>
          <p:nvPr/>
        </p:nvSpPr>
        <p:spPr bwMode="auto">
          <a:xfrm>
            <a:off x="5319567" y="5606329"/>
            <a:ext cx="1856631" cy="1288423"/>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80" name="Text Placeholder 2"/>
          <p:cNvSpPr txBox="1">
            <a:spLocks/>
          </p:cNvSpPr>
          <p:nvPr/>
        </p:nvSpPr>
        <p:spPr>
          <a:xfrm>
            <a:off x="609173" y="1230388"/>
            <a:ext cx="11798069" cy="1447239"/>
          </a:xfrm>
          <a:prstGeom prst="rect">
            <a:avLst/>
          </a:prstGeom>
        </p:spPr>
        <p:txBody>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Open Blockchain Ecosystem</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Our platform will integrate with your investments</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Regulatory and Compliance Ready (including Financial Services)</a:t>
            </a:r>
          </a:p>
          <a:p>
            <a:endParaRPr lang="en-US" sz="2040" dirty="0">
              <a:latin typeface="Segoe UI Light" panose="020B0502040204020203" pitchFamily="34" charset="0"/>
              <a:cs typeface="Segoe UI Light" panose="020B0502040204020203" pitchFamily="34" charset="0"/>
            </a:endParaRPr>
          </a:p>
        </p:txBody>
      </p:sp>
      <p:pic>
        <p:nvPicPr>
          <p:cNvPr id="33" name="Picture 32">
            <a:extLst>
              <a:ext uri="{FF2B5EF4-FFF2-40B4-BE49-F238E27FC236}">
                <a16:creationId xmlns:a16="http://schemas.microsoft.com/office/drawing/2014/main" id="{C3DBA94C-CE33-40DE-AD65-88DE5BAAE1D5}"/>
              </a:ext>
            </a:extLst>
          </p:cNvPr>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5455" y="3889788"/>
            <a:ext cx="3009725" cy="702610"/>
          </a:xfrm>
          <a:prstGeom prst="rect">
            <a:avLst/>
          </a:prstGeom>
        </p:spPr>
      </p:pic>
    </p:spTree>
    <p:extLst>
      <p:ext uri="{BB962C8B-B14F-4D97-AF65-F5344CB8AC3E}">
        <p14:creationId xmlns:p14="http://schemas.microsoft.com/office/powerpoint/2010/main" val="862656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barn(outVertical)">
                                      <p:cBhvr>
                                        <p:cTn id="11" dur="500"/>
                                        <p:tgtEl>
                                          <p:spTgt spid="154"/>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wipe(down)">
                                      <p:cBhvr>
                                        <p:cTn id="15" dur="500"/>
                                        <p:tgtEl>
                                          <p:spTgt spid="155"/>
                                        </p:tgtEl>
                                      </p:cBhvr>
                                    </p:animEffect>
                                  </p:childTnLst>
                                </p:cTn>
                              </p:par>
                              <p:par>
                                <p:cTn id="16" presetID="22" presetClass="entr" presetSubtype="4"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wipe(down)">
                                      <p:cBhvr>
                                        <p:cTn id="18" dur="500"/>
                                        <p:tgtEl>
                                          <p:spTgt spid="1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fade">
                                      <p:cBhvr>
                                        <p:cTn id="21" dur="500"/>
                                        <p:tgtEl>
                                          <p:spTgt spid="179"/>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500"/>
                                        <p:tgtEl>
                                          <p:spTgt spid="151"/>
                                        </p:tgtEl>
                                      </p:cBhvr>
                                    </p:animEffect>
                                  </p:childTnLst>
                                </p:cTn>
                              </p:par>
                              <p:par>
                                <p:cTn id="26" presetID="10" presetClass="entr" presetSubtype="0" fill="hold" nodeType="withEffect">
                                  <p:stCondLst>
                                    <p:cond delay="50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500"/>
                                        <p:tgtEl>
                                          <p:spTgt spid="173"/>
                                        </p:tgtEl>
                                      </p:cBhvr>
                                    </p:animEffect>
                                  </p:childTnLst>
                                </p:cTn>
                              </p:par>
                              <p:par>
                                <p:cTn id="29" presetID="10" presetClass="entr" presetSubtype="0" fill="hold" nodeType="withEffect">
                                  <p:stCondLst>
                                    <p:cond delay="50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par>
                                <p:cTn id="32" presetID="10" presetClass="entr" presetSubtype="0" fill="hold" nodeType="withEffect">
                                  <p:stCondLst>
                                    <p:cond delay="500"/>
                                  </p:stCondLst>
                                  <p:childTnLst>
                                    <p:set>
                                      <p:cBhvr>
                                        <p:cTn id="33" dur="1" fill="hold">
                                          <p:stCondLst>
                                            <p:cond delay="0"/>
                                          </p:stCondLst>
                                        </p:cTn>
                                        <p:tgtEl>
                                          <p:spTgt spid="159"/>
                                        </p:tgtEl>
                                        <p:attrNameLst>
                                          <p:attrName>style.visibility</p:attrName>
                                        </p:attrNameLst>
                                      </p:cBhvr>
                                      <p:to>
                                        <p:strVal val="visible"/>
                                      </p:to>
                                    </p:set>
                                    <p:animEffect transition="in" filter="fade">
                                      <p:cBhvr>
                                        <p:cTn id="34" dur="500"/>
                                        <p:tgtEl>
                                          <p:spTgt spid="159"/>
                                        </p:tgtEl>
                                      </p:cBhvr>
                                    </p:animEffect>
                                  </p:childTnLst>
                                </p:cTn>
                              </p:par>
                              <p:par>
                                <p:cTn id="35" presetID="10" presetClass="entr" presetSubtype="0" fill="hold" nodeType="withEffect">
                                  <p:stCondLst>
                                    <p:cond delay="500"/>
                                  </p:stCondLst>
                                  <p:childTnLst>
                                    <p:set>
                                      <p:cBhvr>
                                        <p:cTn id="36" dur="1" fill="hold">
                                          <p:stCondLst>
                                            <p:cond delay="0"/>
                                          </p:stCondLst>
                                        </p:cTn>
                                        <p:tgtEl>
                                          <p:spTgt spid="170"/>
                                        </p:tgtEl>
                                        <p:attrNameLst>
                                          <p:attrName>style.visibility</p:attrName>
                                        </p:attrNameLst>
                                      </p:cBhvr>
                                      <p:to>
                                        <p:strVal val="visible"/>
                                      </p:to>
                                    </p:set>
                                    <p:animEffect transition="in" filter="fade">
                                      <p:cBhvr>
                                        <p:cTn id="37" dur="500"/>
                                        <p:tgtEl>
                                          <p:spTgt spid="170"/>
                                        </p:tgtEl>
                                      </p:cBhvr>
                                    </p:animEffect>
                                  </p:childTnLst>
                                </p:cTn>
                              </p:par>
                              <p:par>
                                <p:cTn id="38" presetID="10" presetClass="entr" presetSubtype="0" fill="hold" nodeType="withEffect">
                                  <p:stCondLst>
                                    <p:cond delay="50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500"/>
                                  </p:stCondLst>
                                  <p:childTnLst>
                                    <p:set>
                                      <p:cBhvr>
                                        <p:cTn id="42" dur="1" fill="hold">
                                          <p:stCondLst>
                                            <p:cond delay="0"/>
                                          </p:stCondLst>
                                        </p:cTn>
                                        <p:tgtEl>
                                          <p:spTgt spid="160"/>
                                        </p:tgtEl>
                                        <p:attrNameLst>
                                          <p:attrName>style.visibility</p:attrName>
                                        </p:attrNameLst>
                                      </p:cBhvr>
                                      <p:to>
                                        <p:strVal val="visible"/>
                                      </p:to>
                                    </p:set>
                                    <p:animEffect transition="in" filter="fade">
                                      <p:cBhvr>
                                        <p:cTn id="43" dur="500"/>
                                        <p:tgtEl>
                                          <p:spTgt spid="160"/>
                                        </p:tgtEl>
                                      </p:cBhvr>
                                    </p:animEffect>
                                  </p:childTnLst>
                                </p:cTn>
                              </p:par>
                              <p:par>
                                <p:cTn id="44" presetID="10" presetClass="entr" presetSubtype="0" fill="hold" nodeType="withEffect">
                                  <p:stCondLst>
                                    <p:cond delay="500"/>
                                  </p:stCondLst>
                                  <p:childTnLst>
                                    <p:set>
                                      <p:cBhvr>
                                        <p:cTn id="45" dur="1" fill="hold">
                                          <p:stCondLst>
                                            <p:cond delay="0"/>
                                          </p:stCondLst>
                                        </p:cTn>
                                        <p:tgtEl>
                                          <p:spTgt spid="169"/>
                                        </p:tgtEl>
                                        <p:attrNameLst>
                                          <p:attrName>style.visibility</p:attrName>
                                        </p:attrNameLst>
                                      </p:cBhvr>
                                      <p:to>
                                        <p:strVal val="visible"/>
                                      </p:to>
                                    </p:set>
                                    <p:animEffect transition="in" filter="fade">
                                      <p:cBhvr>
                                        <p:cTn id="46" dur="500"/>
                                        <p:tgtEl>
                                          <p:spTgt spid="169"/>
                                        </p:tgtEl>
                                      </p:cBhvr>
                                    </p:animEffect>
                                  </p:childTnLst>
                                </p:cTn>
                              </p:par>
                              <p:par>
                                <p:cTn id="47" presetID="10" presetClass="entr" presetSubtype="0" fill="hold" nodeType="withEffect">
                                  <p:stCondLst>
                                    <p:cond delay="5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1"/>
                                        </p:tgtEl>
                                        <p:attrNameLst>
                                          <p:attrName>style.visibility</p:attrName>
                                        </p:attrNameLst>
                                      </p:cBhvr>
                                      <p:to>
                                        <p:strVal val="visible"/>
                                      </p:to>
                                    </p:set>
                                    <p:animEffect transition="in" filter="fade">
                                      <p:cBhvr>
                                        <p:cTn id="52" dur="500"/>
                                        <p:tgtEl>
                                          <p:spTgt spid="161"/>
                                        </p:tgtEl>
                                      </p:cBhvr>
                                    </p:animEffect>
                                  </p:childTnLst>
                                </p:cTn>
                              </p:par>
                              <p:par>
                                <p:cTn id="53" presetID="10" presetClass="entr" presetSubtype="0" fill="hold" nodeType="withEffect">
                                  <p:stCondLst>
                                    <p:cond delay="500"/>
                                  </p:stCondLst>
                                  <p:childTnLst>
                                    <p:set>
                                      <p:cBhvr>
                                        <p:cTn id="54" dur="1" fill="hold">
                                          <p:stCondLst>
                                            <p:cond delay="0"/>
                                          </p:stCondLst>
                                        </p:cTn>
                                        <p:tgtEl>
                                          <p:spTgt spid="163"/>
                                        </p:tgtEl>
                                        <p:attrNameLst>
                                          <p:attrName>style.visibility</p:attrName>
                                        </p:attrNameLst>
                                      </p:cBhvr>
                                      <p:to>
                                        <p:strVal val="visible"/>
                                      </p:to>
                                    </p:set>
                                    <p:animEffect transition="in" filter="fade">
                                      <p:cBhvr>
                                        <p:cTn id="55" dur="500"/>
                                        <p:tgtEl>
                                          <p:spTgt spid="163"/>
                                        </p:tgtEl>
                                      </p:cBhvr>
                                    </p:animEffect>
                                  </p:childTnLst>
                                </p:cTn>
                              </p:par>
                              <p:par>
                                <p:cTn id="56" presetID="10" presetClass="entr" presetSubtype="0" fill="hold" nodeType="withEffect">
                                  <p:stCondLst>
                                    <p:cond delay="500"/>
                                  </p:stCondLst>
                                  <p:childTnLst>
                                    <p:set>
                                      <p:cBhvr>
                                        <p:cTn id="57" dur="1" fill="hold">
                                          <p:stCondLst>
                                            <p:cond delay="0"/>
                                          </p:stCondLst>
                                        </p:cTn>
                                        <p:tgtEl>
                                          <p:spTgt spid="168"/>
                                        </p:tgtEl>
                                        <p:attrNameLst>
                                          <p:attrName>style.visibility</p:attrName>
                                        </p:attrNameLst>
                                      </p:cBhvr>
                                      <p:to>
                                        <p:strVal val="visible"/>
                                      </p:to>
                                    </p:set>
                                    <p:animEffect transition="in" filter="fade">
                                      <p:cBhvr>
                                        <p:cTn id="58" dur="500"/>
                                        <p:tgtEl>
                                          <p:spTgt spid="168"/>
                                        </p:tgtEl>
                                      </p:cBhvr>
                                    </p:animEffect>
                                  </p:childTnLst>
                                </p:cTn>
                              </p:par>
                              <p:par>
                                <p:cTn id="59" presetID="10" presetClass="entr" presetSubtype="0" fill="hold"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nodeType="withEffect">
                                  <p:stCondLst>
                                    <p:cond delay="500"/>
                                  </p:stCondLst>
                                  <p:childTnLst>
                                    <p:set>
                                      <p:cBhvr>
                                        <p:cTn id="63" dur="1" fill="hold">
                                          <p:stCondLst>
                                            <p:cond delay="0"/>
                                          </p:stCondLst>
                                        </p:cTn>
                                        <p:tgtEl>
                                          <p:spTgt spid="158"/>
                                        </p:tgtEl>
                                        <p:attrNameLst>
                                          <p:attrName>style.visibility</p:attrName>
                                        </p:attrNameLst>
                                      </p:cBhvr>
                                      <p:to>
                                        <p:strVal val="visible"/>
                                      </p:to>
                                    </p:set>
                                    <p:animEffect transition="in" filter="fade">
                                      <p:cBhvr>
                                        <p:cTn id="64" dur="500"/>
                                        <p:tgtEl>
                                          <p:spTgt spid="158"/>
                                        </p:tgtEl>
                                      </p:cBhvr>
                                    </p:animEffect>
                                  </p:childTnLst>
                                </p:cTn>
                              </p:par>
                              <p:par>
                                <p:cTn id="65" presetID="10" presetClass="entr" presetSubtype="0" fill="hold" nodeType="withEffect">
                                  <p:stCondLst>
                                    <p:cond delay="50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500"/>
                                        <p:tgtEl>
                                          <p:spTgt spid="164"/>
                                        </p:tgtEl>
                                      </p:cBhvr>
                                    </p:animEffect>
                                  </p:childTnLst>
                                </p:cTn>
                              </p:par>
                              <p:par>
                                <p:cTn id="68" presetID="10" presetClass="entr" presetSubtype="0" fill="hold" nodeType="withEffect">
                                  <p:stCondLst>
                                    <p:cond delay="500"/>
                                  </p:stCondLst>
                                  <p:childTnLst>
                                    <p:set>
                                      <p:cBhvr>
                                        <p:cTn id="69" dur="1" fill="hold">
                                          <p:stCondLst>
                                            <p:cond delay="0"/>
                                          </p:stCondLst>
                                        </p:cTn>
                                        <p:tgtEl>
                                          <p:spTgt spid="162"/>
                                        </p:tgtEl>
                                        <p:attrNameLst>
                                          <p:attrName>style.visibility</p:attrName>
                                        </p:attrNameLst>
                                      </p:cBhvr>
                                      <p:to>
                                        <p:strVal val="visible"/>
                                      </p:to>
                                    </p:set>
                                    <p:animEffect transition="in" filter="fade">
                                      <p:cBhvr>
                                        <p:cTn id="70" dur="500"/>
                                        <p:tgtEl>
                                          <p:spTgt spid="162"/>
                                        </p:tgtEl>
                                      </p:cBhvr>
                                    </p:animEffect>
                                  </p:childTnLst>
                                </p:cTn>
                              </p:par>
                              <p:par>
                                <p:cTn id="71" presetID="10" presetClass="entr" presetSubtype="0" fill="hold" nodeType="withEffect">
                                  <p:stCondLst>
                                    <p:cond delay="500"/>
                                  </p:stCondLst>
                                  <p:childTnLst>
                                    <p:set>
                                      <p:cBhvr>
                                        <p:cTn id="72" dur="1" fill="hold">
                                          <p:stCondLst>
                                            <p:cond delay="0"/>
                                          </p:stCondLst>
                                        </p:cTn>
                                        <p:tgtEl>
                                          <p:spTgt spid="174"/>
                                        </p:tgtEl>
                                        <p:attrNameLst>
                                          <p:attrName>style.visibility</p:attrName>
                                        </p:attrNameLst>
                                      </p:cBhvr>
                                      <p:to>
                                        <p:strVal val="visible"/>
                                      </p:to>
                                    </p:set>
                                    <p:animEffect transition="in" filter="fade">
                                      <p:cBhvr>
                                        <p:cTn id="73" dur="500"/>
                                        <p:tgtEl>
                                          <p:spTgt spid="174"/>
                                        </p:tgtEl>
                                      </p:cBhvr>
                                    </p:animEffect>
                                  </p:childTnLst>
                                </p:cTn>
                              </p:par>
                              <p:par>
                                <p:cTn id="74" presetID="10" presetClass="entr" presetSubtype="0" fill="hold" nodeType="withEffect">
                                  <p:stCondLst>
                                    <p:cond delay="50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500"/>
                                        <p:tgtEl>
                                          <p:spTgt spid="172"/>
                                        </p:tgtEl>
                                      </p:cBhvr>
                                    </p:animEffect>
                                  </p:childTnLst>
                                </p:cTn>
                              </p:par>
                              <p:par>
                                <p:cTn id="77" presetID="10" presetClass="entr" presetSubtype="0" fill="hold" nodeType="withEffect">
                                  <p:stCondLst>
                                    <p:cond delay="500"/>
                                  </p:stCondLst>
                                  <p:childTnLst>
                                    <p:set>
                                      <p:cBhvr>
                                        <p:cTn id="78" dur="1" fill="hold">
                                          <p:stCondLst>
                                            <p:cond delay="0"/>
                                          </p:stCondLst>
                                        </p:cTn>
                                        <p:tgtEl>
                                          <p:spTgt spid="157"/>
                                        </p:tgtEl>
                                        <p:attrNameLst>
                                          <p:attrName>style.visibility</p:attrName>
                                        </p:attrNameLst>
                                      </p:cBhvr>
                                      <p:to>
                                        <p:strVal val="visible"/>
                                      </p:to>
                                    </p:set>
                                    <p:animEffect transition="in" filter="fade">
                                      <p:cBhvr>
                                        <p:cTn id="79" dur="500"/>
                                        <p:tgtEl>
                                          <p:spTgt spid="157"/>
                                        </p:tgtEl>
                                      </p:cBhvr>
                                    </p:animEffect>
                                  </p:childTnLst>
                                </p:cTn>
                              </p:par>
                              <p:par>
                                <p:cTn id="80" presetID="10" presetClass="entr" presetSubtype="0" fill="hold" nodeType="withEffect">
                                  <p:stCondLst>
                                    <p:cond delay="500"/>
                                  </p:stCondLst>
                                  <p:childTnLst>
                                    <p:set>
                                      <p:cBhvr>
                                        <p:cTn id="81" dur="1" fill="hold">
                                          <p:stCondLst>
                                            <p:cond delay="0"/>
                                          </p:stCondLst>
                                        </p:cTn>
                                        <p:tgtEl>
                                          <p:spTgt spid="153"/>
                                        </p:tgtEl>
                                        <p:attrNameLst>
                                          <p:attrName>style.visibility</p:attrName>
                                        </p:attrNameLst>
                                      </p:cBhvr>
                                      <p:to>
                                        <p:strVal val="visible"/>
                                      </p:to>
                                    </p:set>
                                    <p:animEffect transition="in" filter="fade">
                                      <p:cBhvr>
                                        <p:cTn id="82" dur="500"/>
                                        <p:tgtEl>
                                          <p:spTgt spid="153"/>
                                        </p:tgtEl>
                                      </p:cBhvr>
                                    </p:animEffect>
                                  </p:childTnLst>
                                </p:cTn>
                              </p:par>
                              <p:par>
                                <p:cTn id="83" presetID="10" presetClass="entr" presetSubtype="0" fill="hold" nodeType="withEffect">
                                  <p:stCondLst>
                                    <p:cond delay="500"/>
                                  </p:stCondLst>
                                  <p:childTnLst>
                                    <p:set>
                                      <p:cBhvr>
                                        <p:cTn id="84" dur="1" fill="hold">
                                          <p:stCondLst>
                                            <p:cond delay="0"/>
                                          </p:stCondLst>
                                        </p:cTn>
                                        <p:tgtEl>
                                          <p:spTgt spid="165"/>
                                        </p:tgtEl>
                                        <p:attrNameLst>
                                          <p:attrName>style.visibility</p:attrName>
                                        </p:attrNameLst>
                                      </p:cBhvr>
                                      <p:to>
                                        <p:strVal val="visible"/>
                                      </p:to>
                                    </p:set>
                                    <p:animEffect transition="in" filter="fade">
                                      <p:cBhvr>
                                        <p:cTn id="85"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8" grpId="0" animBg="1"/>
      <p:bldP spid="17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p:cNvGrpSpPr/>
          <p:nvPr/>
        </p:nvGrpSpPr>
        <p:grpSpPr>
          <a:xfrm>
            <a:off x="1080795" y="3330231"/>
            <a:ext cx="2087762" cy="1120378"/>
            <a:chOff x="766251" y="3265229"/>
            <a:chExt cx="2047011" cy="1098510"/>
          </a:xfrm>
        </p:grpSpPr>
        <p:grpSp>
          <p:nvGrpSpPr>
            <p:cNvPr id="7" name="Group 6"/>
            <p:cNvGrpSpPr/>
            <p:nvPr/>
          </p:nvGrpSpPr>
          <p:grpSpPr>
            <a:xfrm>
              <a:off x="1361889" y="3501288"/>
              <a:ext cx="855737" cy="496829"/>
              <a:chOff x="3551237" y="1820862"/>
              <a:chExt cx="5334000" cy="3096848"/>
            </a:xfrm>
            <a:noFill/>
          </p:grpSpPr>
          <p:sp>
            <p:nvSpPr>
              <p:cNvPr id="9" name="Rectangle 8"/>
              <p:cNvSpPr/>
              <p:nvPr/>
            </p:nvSpPr>
            <p:spPr bwMode="auto">
              <a:xfrm>
                <a:off x="3551237" y="1820862"/>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551237" y="2965488"/>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3551237" y="4110113"/>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Freeform 5"/>
            <p:cNvSpPr>
              <a:spLocks noEditPoints="1"/>
            </p:cNvSpPr>
            <p:nvPr/>
          </p:nvSpPr>
          <p:spPr bwMode="auto">
            <a:xfrm>
              <a:off x="766251" y="3265229"/>
              <a:ext cx="2047011" cy="1098510"/>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rgbClr val="FFFFFF"/>
            </a:solidFill>
            <a:ln>
              <a:solidFill>
                <a:schemeClr val="bg1"/>
              </a:solid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FFFFFF"/>
                </a:solidFill>
              </a:endParaRPr>
            </a:p>
          </p:txBody>
        </p:sp>
      </p:grpSp>
      <p:sp>
        <p:nvSpPr>
          <p:cNvPr id="12" name="Title 1"/>
          <p:cNvSpPr>
            <a:spLocks noGrp="1"/>
          </p:cNvSpPr>
          <p:nvPr>
            <p:ph type="title"/>
          </p:nvPr>
        </p:nvSpPr>
        <p:spPr>
          <a:xfrm>
            <a:off x="802517" y="290231"/>
            <a:ext cx="2644316" cy="1449893"/>
          </a:xfrm>
        </p:spPr>
        <p:txBody>
          <a:bodyPr>
            <a:noAutofit/>
          </a:bodyPr>
          <a:lstStyle/>
          <a:p>
            <a:pPr algn="ctr"/>
            <a:r>
              <a:rPr lang="en-US" dirty="0">
                <a:solidFill>
                  <a:schemeClr val="bg1"/>
                </a:solidFill>
                <a:cs typeface="+mn-cs"/>
              </a:rPr>
              <a:t>Tenets </a:t>
            </a:r>
            <a:br>
              <a:rPr lang="en-US" dirty="0">
                <a:solidFill>
                  <a:schemeClr val="bg1"/>
                </a:solidFill>
                <a:cs typeface="+mn-cs"/>
              </a:rPr>
            </a:br>
            <a:r>
              <a:rPr lang="en-US" dirty="0">
                <a:solidFill>
                  <a:schemeClr val="bg1"/>
                </a:solidFill>
                <a:cs typeface="+mn-cs"/>
              </a:rPr>
              <a:t>of our</a:t>
            </a:r>
            <a:br>
              <a:rPr lang="en-US" dirty="0">
                <a:solidFill>
                  <a:schemeClr val="bg1"/>
                </a:solidFill>
                <a:latin typeface="+mn-lt"/>
                <a:cs typeface="+mn-cs"/>
              </a:rPr>
            </a:br>
            <a:r>
              <a:rPr lang="en-US" sz="4896" dirty="0">
                <a:solidFill>
                  <a:schemeClr val="bg1"/>
                </a:solidFill>
                <a:latin typeface="+mn-lt"/>
                <a:cs typeface="+mn-cs"/>
              </a:rPr>
              <a:t>BaaS Strategy</a:t>
            </a:r>
            <a:endParaRPr lang="en-US" dirty="0">
              <a:solidFill>
                <a:schemeClr val="bg1"/>
              </a:solidFill>
              <a:latin typeface="+mn-lt"/>
              <a:cs typeface="+mn-cs"/>
            </a:endParaRPr>
          </a:p>
        </p:txBody>
      </p:sp>
      <p:sp>
        <p:nvSpPr>
          <p:cNvPr id="13" name="Rectangle 12"/>
          <p:cNvSpPr/>
          <p:nvPr/>
        </p:nvSpPr>
        <p:spPr>
          <a:xfrm>
            <a:off x="5393892" y="685580"/>
            <a:ext cx="7383980"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FAIL FAST &amp; CHEAP</a:t>
            </a:r>
          </a:p>
          <a:p>
            <a:pPr defTabSz="932597">
              <a:defRPr/>
            </a:pPr>
            <a:r>
              <a:rPr lang="en-US" sz="1836" kern="0" dirty="0">
                <a:gradFill>
                  <a:gsLst>
                    <a:gs pos="0">
                      <a:schemeClr val="tx1"/>
                    </a:gs>
                    <a:gs pos="100000">
                      <a:schemeClr val="tx1"/>
                    </a:gs>
                  </a:gsLst>
                  <a:lin ang="5400000" scaled="0"/>
                </a:gradFill>
              </a:rPr>
              <a:t>in a development test environment</a:t>
            </a:r>
          </a:p>
        </p:txBody>
      </p:sp>
      <p:sp>
        <p:nvSpPr>
          <p:cNvPr id="14" name="Rectangle 13"/>
          <p:cNvSpPr/>
          <p:nvPr/>
        </p:nvSpPr>
        <p:spPr>
          <a:xfrm>
            <a:off x="5393892" y="1961326"/>
            <a:ext cx="7383980" cy="670445"/>
          </a:xfrm>
          <a:prstGeom prst="rect">
            <a:avLst/>
          </a:prstGeom>
        </p:spPr>
        <p:txBody>
          <a:bodyPr wrap="square">
            <a:spAutoFit/>
          </a:bodyPr>
          <a:lstStyle/>
          <a:p>
            <a:pPr lvl="0">
              <a:defRPr/>
            </a:pPr>
            <a:r>
              <a:rPr lang="en-US" sz="1836" b="1" kern="0" dirty="0">
                <a:solidFill>
                  <a:srgbClr val="0072C6"/>
                </a:solidFill>
                <a:latin typeface="Segoe UI" panose="020B0502040204020203" pitchFamily="34" charset="0"/>
              </a:rPr>
              <a:t>MIX &amp; MATCH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from the world-class blockchain technologies</a:t>
            </a:r>
          </a:p>
        </p:txBody>
      </p:sp>
      <p:sp>
        <p:nvSpPr>
          <p:cNvPr id="15" name="Rectangle 14"/>
          <p:cNvSpPr/>
          <p:nvPr/>
        </p:nvSpPr>
        <p:spPr>
          <a:xfrm>
            <a:off x="5393892" y="3237072"/>
            <a:ext cx="7197782"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CREATE &amp; INNOVATE </a:t>
            </a:r>
          </a:p>
          <a:p>
            <a:pPr defTabSz="932597">
              <a:defRPr/>
            </a:pPr>
            <a:r>
              <a:rPr lang="en-US" sz="1836" kern="0" dirty="0">
                <a:gradFill>
                  <a:gsLst>
                    <a:gs pos="0">
                      <a:schemeClr val="tx1"/>
                    </a:gs>
                    <a:gs pos="100000">
                      <a:schemeClr val="tx1"/>
                    </a:gs>
                  </a:gsLst>
                  <a:lin ang="5400000" scaled="0"/>
                </a:gradFill>
              </a:rPr>
              <a:t>by building solutions on blockchain quickly</a:t>
            </a:r>
          </a:p>
        </p:txBody>
      </p:sp>
      <p:sp>
        <p:nvSpPr>
          <p:cNvPr id="16" name="Rectangle 15"/>
          <p:cNvSpPr/>
          <p:nvPr/>
        </p:nvSpPr>
        <p:spPr>
          <a:xfrm>
            <a:off x="5393891" y="4512818"/>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SHARE SOLUTIONS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through a worldwide distributed platform</a:t>
            </a:r>
          </a:p>
        </p:txBody>
      </p:sp>
      <p:sp>
        <p:nvSpPr>
          <p:cNvPr id="17" name="Rectangle 16"/>
          <p:cNvSpPr/>
          <p:nvPr/>
        </p:nvSpPr>
        <p:spPr>
          <a:xfrm>
            <a:off x="5393891" y="5788563"/>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PROVISION</a:t>
            </a:r>
            <a:r>
              <a:rPr lang="en-US" sz="1836" b="1" kern="0" dirty="0">
                <a:solidFill>
                  <a:schemeClr val="accent1"/>
                </a:solidFill>
                <a:latin typeface="Segoe UI" panose="020B0502040204020203" pitchFamily="34" charset="0"/>
              </a:rPr>
              <a:t>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with one-click to test &amp; iterate</a:t>
            </a:r>
          </a:p>
        </p:txBody>
      </p:sp>
      <p:grpSp>
        <p:nvGrpSpPr>
          <p:cNvPr id="18" name="Group 17"/>
          <p:cNvGrpSpPr/>
          <p:nvPr/>
        </p:nvGrpSpPr>
        <p:grpSpPr>
          <a:xfrm>
            <a:off x="4214693" y="431879"/>
            <a:ext cx="1036468" cy="1036468"/>
            <a:chOff x="3409613" y="487245"/>
            <a:chExt cx="1016237" cy="1016237"/>
          </a:xfrm>
        </p:grpSpPr>
        <p:sp>
          <p:nvSpPr>
            <p:cNvPr id="19" name="Oval 18"/>
            <p:cNvSpPr/>
            <p:nvPr/>
          </p:nvSpPr>
          <p:spPr bwMode="auto">
            <a:xfrm>
              <a:off x="3409613" y="48724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5"/>
            <p:cNvSpPr>
              <a:spLocks noEditPoints="1"/>
            </p:cNvSpPr>
            <p:nvPr/>
          </p:nvSpPr>
          <p:spPr bwMode="auto">
            <a:xfrm>
              <a:off x="3673256" y="802351"/>
              <a:ext cx="488950" cy="33972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21" name="Group 20"/>
          <p:cNvGrpSpPr/>
          <p:nvPr/>
        </p:nvGrpSpPr>
        <p:grpSpPr>
          <a:xfrm>
            <a:off x="4214693" y="4259117"/>
            <a:ext cx="1036468" cy="1036468"/>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39" name="Group 38"/>
          <p:cNvGrpSpPr/>
          <p:nvPr/>
        </p:nvGrpSpPr>
        <p:grpSpPr>
          <a:xfrm>
            <a:off x="4214693" y="2983371"/>
            <a:ext cx="1036468" cy="1036468"/>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26"/>
            <p:cNvGrpSpPr>
              <a:grpSpLocks noChangeAspect="1"/>
            </p:cNvGrpSpPr>
            <p:nvPr/>
          </p:nvGrpSpPr>
          <p:grpSpPr bwMode="auto">
            <a:xfrm>
              <a:off x="3680238" y="3259560"/>
              <a:ext cx="474987" cy="474987"/>
              <a:chOff x="3850" y="2136"/>
              <a:chExt cx="134" cy="134"/>
            </a:xfrm>
          </p:grpSpPr>
          <p:sp>
            <p:nvSpPr>
              <p:cNvPr id="42" name="AutoShape 25"/>
              <p:cNvSpPr>
                <a:spLocks noChangeAspect="1" noChangeArrowheads="1" noTextEdit="1"/>
              </p:cNvSpPr>
              <p:nvPr/>
            </p:nvSpPr>
            <p:spPr bwMode="auto">
              <a:xfrm>
                <a:off x="3850" y="2136"/>
                <a:ext cx="13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3" name="Freeform 27"/>
              <p:cNvSpPr>
                <a:spLocks/>
              </p:cNvSpPr>
              <p:nvPr/>
            </p:nvSpPr>
            <p:spPr bwMode="auto">
              <a:xfrm>
                <a:off x="3847" y="2134"/>
                <a:ext cx="140" cy="138"/>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44" name="Group 43"/>
          <p:cNvGrpSpPr/>
          <p:nvPr/>
        </p:nvGrpSpPr>
        <p:grpSpPr>
          <a:xfrm>
            <a:off x="4214693" y="1707625"/>
            <a:ext cx="1036468" cy="1036468"/>
            <a:chOff x="3409613" y="1738090"/>
            <a:chExt cx="1016237" cy="1016237"/>
          </a:xfrm>
        </p:grpSpPr>
        <p:sp>
          <p:nvSpPr>
            <p:cNvPr id="45" name="Oval 44"/>
            <p:cNvSpPr/>
            <p:nvPr/>
          </p:nvSpPr>
          <p:spPr bwMode="auto">
            <a:xfrm>
              <a:off x="3409613" y="173809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31"/>
            <p:cNvSpPr>
              <a:spLocks noEditPoints="1"/>
            </p:cNvSpPr>
            <p:nvPr/>
          </p:nvSpPr>
          <p:spPr bwMode="auto">
            <a:xfrm>
              <a:off x="3581404" y="1904275"/>
              <a:ext cx="452438" cy="444500"/>
            </a:xfrm>
            <a:custGeom>
              <a:avLst/>
              <a:gdLst>
                <a:gd name="T0" fmla="*/ 16 w 118"/>
                <a:gd name="T1" fmla="*/ 116 h 116"/>
                <a:gd name="T2" fmla="*/ 27 w 118"/>
                <a:gd name="T3" fmla="*/ 111 h 116"/>
                <a:gd name="T4" fmla="*/ 83 w 118"/>
                <a:gd name="T5" fmla="*/ 55 h 116"/>
                <a:gd name="T6" fmla="*/ 88 w 118"/>
                <a:gd name="T7" fmla="*/ 56 h 116"/>
                <a:gd name="T8" fmla="*/ 88 w 118"/>
                <a:gd name="T9" fmla="*/ 56 h 116"/>
                <a:gd name="T10" fmla="*/ 108 w 118"/>
                <a:gd name="T11" fmla="*/ 48 h 116"/>
                <a:gd name="T12" fmla="*/ 113 w 118"/>
                <a:gd name="T13" fmla="*/ 16 h 116"/>
                <a:gd name="T14" fmla="*/ 111 w 118"/>
                <a:gd name="T15" fmla="*/ 11 h 116"/>
                <a:gd name="T16" fmla="*/ 95 w 118"/>
                <a:gd name="T17" fmla="*/ 27 h 116"/>
                <a:gd name="T18" fmla="*/ 89 w 118"/>
                <a:gd name="T19" fmla="*/ 27 h 116"/>
                <a:gd name="T20" fmla="*/ 89 w 118"/>
                <a:gd name="T21" fmla="*/ 21 h 116"/>
                <a:gd name="T22" fmla="*/ 105 w 118"/>
                <a:gd name="T23" fmla="*/ 5 h 116"/>
                <a:gd name="T24" fmla="*/ 100 w 118"/>
                <a:gd name="T25" fmla="*/ 3 h 116"/>
                <a:gd name="T26" fmla="*/ 88 w 118"/>
                <a:gd name="T27" fmla="*/ 0 h 116"/>
                <a:gd name="T28" fmla="*/ 68 w 118"/>
                <a:gd name="T29" fmla="*/ 8 h 116"/>
                <a:gd name="T30" fmla="*/ 61 w 118"/>
                <a:gd name="T31" fmla="*/ 33 h 116"/>
                <a:gd name="T32" fmla="*/ 5 w 118"/>
                <a:gd name="T33" fmla="*/ 89 h 116"/>
                <a:gd name="T34" fmla="*/ 0 w 118"/>
                <a:gd name="T35" fmla="*/ 100 h 116"/>
                <a:gd name="T36" fmla="*/ 5 w 118"/>
                <a:gd name="T37" fmla="*/ 111 h 116"/>
                <a:gd name="T38" fmla="*/ 16 w 118"/>
                <a:gd name="T39" fmla="*/ 116 h 116"/>
                <a:gd name="T40" fmla="*/ 10 w 118"/>
                <a:gd name="T41" fmla="*/ 94 h 116"/>
                <a:gd name="T42" fmla="*/ 69 w 118"/>
                <a:gd name="T43" fmla="*/ 35 h 116"/>
                <a:gd name="T44" fmla="*/ 69 w 118"/>
                <a:gd name="T45" fmla="*/ 33 h 116"/>
                <a:gd name="T46" fmla="*/ 74 w 118"/>
                <a:gd name="T47" fmla="*/ 14 h 116"/>
                <a:gd name="T48" fmla="*/ 88 w 118"/>
                <a:gd name="T49" fmla="*/ 8 h 116"/>
                <a:gd name="T50" fmla="*/ 91 w 118"/>
                <a:gd name="T51" fmla="*/ 8 h 116"/>
                <a:gd name="T52" fmla="*/ 84 w 118"/>
                <a:gd name="T53" fmla="*/ 16 h 116"/>
                <a:gd name="T54" fmla="*/ 84 w 118"/>
                <a:gd name="T55" fmla="*/ 32 h 116"/>
                <a:gd name="T56" fmla="*/ 101 w 118"/>
                <a:gd name="T57" fmla="*/ 32 h 116"/>
                <a:gd name="T58" fmla="*/ 108 w 118"/>
                <a:gd name="T59" fmla="*/ 25 h 116"/>
                <a:gd name="T60" fmla="*/ 102 w 118"/>
                <a:gd name="T61" fmla="*/ 42 h 116"/>
                <a:gd name="T62" fmla="*/ 83 w 118"/>
                <a:gd name="T63" fmla="*/ 47 h 116"/>
                <a:gd name="T64" fmla="*/ 81 w 118"/>
                <a:gd name="T65" fmla="*/ 47 h 116"/>
                <a:gd name="T66" fmla="*/ 22 w 118"/>
                <a:gd name="T67" fmla="*/ 106 h 116"/>
                <a:gd name="T68" fmla="*/ 10 w 118"/>
                <a:gd name="T69" fmla="*/ 106 h 116"/>
                <a:gd name="T70" fmla="*/ 8 w 118"/>
                <a:gd name="T71" fmla="*/ 100 h 116"/>
                <a:gd name="T72" fmla="*/ 10 w 118"/>
                <a:gd name="T73"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6" y="116"/>
                  </a:moveTo>
                  <a:cubicBezTo>
                    <a:pt x="20" y="116"/>
                    <a:pt x="24" y="114"/>
                    <a:pt x="27" y="111"/>
                  </a:cubicBezTo>
                  <a:cubicBezTo>
                    <a:pt x="83" y="55"/>
                    <a:pt x="83" y="55"/>
                    <a:pt x="83" y="55"/>
                  </a:cubicBezTo>
                  <a:cubicBezTo>
                    <a:pt x="85" y="56"/>
                    <a:pt x="86" y="56"/>
                    <a:pt x="88" y="56"/>
                  </a:cubicBezTo>
                  <a:cubicBezTo>
                    <a:pt x="88" y="56"/>
                    <a:pt x="88" y="56"/>
                    <a:pt x="88" y="56"/>
                  </a:cubicBezTo>
                  <a:cubicBezTo>
                    <a:pt x="96" y="56"/>
                    <a:pt x="103" y="53"/>
                    <a:pt x="108" y="48"/>
                  </a:cubicBezTo>
                  <a:cubicBezTo>
                    <a:pt x="116" y="39"/>
                    <a:pt x="118" y="27"/>
                    <a:pt x="113" y="16"/>
                  </a:cubicBezTo>
                  <a:cubicBezTo>
                    <a:pt x="111" y="11"/>
                    <a:pt x="111" y="11"/>
                    <a:pt x="111" y="11"/>
                  </a:cubicBezTo>
                  <a:cubicBezTo>
                    <a:pt x="95" y="27"/>
                    <a:pt x="95" y="27"/>
                    <a:pt x="95" y="27"/>
                  </a:cubicBezTo>
                  <a:cubicBezTo>
                    <a:pt x="93" y="28"/>
                    <a:pt x="91" y="28"/>
                    <a:pt x="89" y="27"/>
                  </a:cubicBezTo>
                  <a:cubicBezTo>
                    <a:pt x="88" y="25"/>
                    <a:pt x="88" y="23"/>
                    <a:pt x="89" y="21"/>
                  </a:cubicBezTo>
                  <a:cubicBezTo>
                    <a:pt x="105" y="5"/>
                    <a:pt x="105" y="5"/>
                    <a:pt x="105" y="5"/>
                  </a:cubicBezTo>
                  <a:cubicBezTo>
                    <a:pt x="100" y="3"/>
                    <a:pt x="100" y="3"/>
                    <a:pt x="100" y="3"/>
                  </a:cubicBezTo>
                  <a:cubicBezTo>
                    <a:pt x="96" y="1"/>
                    <a:pt x="92" y="0"/>
                    <a:pt x="88" y="0"/>
                  </a:cubicBezTo>
                  <a:cubicBezTo>
                    <a:pt x="81" y="0"/>
                    <a:pt x="73" y="3"/>
                    <a:pt x="68" y="8"/>
                  </a:cubicBezTo>
                  <a:cubicBezTo>
                    <a:pt x="62" y="15"/>
                    <a:pt x="59" y="24"/>
                    <a:pt x="61" y="33"/>
                  </a:cubicBezTo>
                  <a:cubicBezTo>
                    <a:pt x="5" y="89"/>
                    <a:pt x="5" y="89"/>
                    <a:pt x="5" y="89"/>
                  </a:cubicBezTo>
                  <a:cubicBezTo>
                    <a:pt x="2" y="92"/>
                    <a:pt x="0" y="96"/>
                    <a:pt x="0" y="100"/>
                  </a:cubicBezTo>
                  <a:cubicBezTo>
                    <a:pt x="0" y="104"/>
                    <a:pt x="2" y="108"/>
                    <a:pt x="5" y="111"/>
                  </a:cubicBezTo>
                  <a:cubicBezTo>
                    <a:pt x="8" y="114"/>
                    <a:pt x="12" y="116"/>
                    <a:pt x="16" y="116"/>
                  </a:cubicBezTo>
                  <a:close/>
                  <a:moveTo>
                    <a:pt x="10" y="94"/>
                  </a:moveTo>
                  <a:cubicBezTo>
                    <a:pt x="69" y="35"/>
                    <a:pt x="69" y="35"/>
                    <a:pt x="69" y="35"/>
                  </a:cubicBezTo>
                  <a:cubicBezTo>
                    <a:pt x="69" y="33"/>
                    <a:pt x="69" y="33"/>
                    <a:pt x="69" y="33"/>
                  </a:cubicBezTo>
                  <a:cubicBezTo>
                    <a:pt x="67" y="26"/>
                    <a:pt x="69" y="19"/>
                    <a:pt x="74" y="14"/>
                  </a:cubicBezTo>
                  <a:cubicBezTo>
                    <a:pt x="78" y="10"/>
                    <a:pt x="83" y="8"/>
                    <a:pt x="88" y="8"/>
                  </a:cubicBezTo>
                  <a:cubicBezTo>
                    <a:pt x="89" y="8"/>
                    <a:pt x="90" y="8"/>
                    <a:pt x="91" y="8"/>
                  </a:cubicBezTo>
                  <a:cubicBezTo>
                    <a:pt x="84" y="16"/>
                    <a:pt x="84" y="16"/>
                    <a:pt x="84" y="16"/>
                  </a:cubicBezTo>
                  <a:cubicBezTo>
                    <a:pt x="79" y="20"/>
                    <a:pt x="79" y="28"/>
                    <a:pt x="84" y="32"/>
                  </a:cubicBezTo>
                  <a:cubicBezTo>
                    <a:pt x="88" y="37"/>
                    <a:pt x="96" y="37"/>
                    <a:pt x="101" y="32"/>
                  </a:cubicBezTo>
                  <a:cubicBezTo>
                    <a:pt x="108" y="25"/>
                    <a:pt x="108" y="25"/>
                    <a:pt x="108" y="25"/>
                  </a:cubicBezTo>
                  <a:cubicBezTo>
                    <a:pt x="109" y="31"/>
                    <a:pt x="107" y="38"/>
                    <a:pt x="102" y="42"/>
                  </a:cubicBezTo>
                  <a:cubicBezTo>
                    <a:pt x="97" y="47"/>
                    <a:pt x="90" y="49"/>
                    <a:pt x="83" y="47"/>
                  </a:cubicBezTo>
                  <a:cubicBezTo>
                    <a:pt x="81" y="47"/>
                    <a:pt x="81" y="47"/>
                    <a:pt x="81" y="47"/>
                  </a:cubicBezTo>
                  <a:cubicBezTo>
                    <a:pt x="22" y="106"/>
                    <a:pt x="22" y="106"/>
                    <a:pt x="22" y="106"/>
                  </a:cubicBezTo>
                  <a:cubicBezTo>
                    <a:pt x="19" y="109"/>
                    <a:pt x="13" y="109"/>
                    <a:pt x="10" y="106"/>
                  </a:cubicBezTo>
                  <a:cubicBezTo>
                    <a:pt x="9" y="104"/>
                    <a:pt x="8" y="102"/>
                    <a:pt x="8" y="100"/>
                  </a:cubicBezTo>
                  <a:cubicBezTo>
                    <a:pt x="8" y="98"/>
                    <a:pt x="9" y="96"/>
                    <a:pt x="10" y="9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nvGrpSpPr>
            <p:cNvPr id="47" name="Group 34"/>
            <p:cNvGrpSpPr>
              <a:grpSpLocks noChangeAspect="1"/>
            </p:cNvGrpSpPr>
            <p:nvPr/>
          </p:nvGrpSpPr>
          <p:grpSpPr bwMode="auto">
            <a:xfrm>
              <a:off x="3843343" y="2120178"/>
              <a:ext cx="407988" cy="401638"/>
              <a:chOff x="2421" y="1372"/>
              <a:chExt cx="257" cy="253"/>
            </a:xfrm>
            <a:solidFill>
              <a:schemeClr val="tx1"/>
            </a:solidFill>
          </p:grpSpPr>
          <p:sp>
            <p:nvSpPr>
              <p:cNvPr id="48" name="Freeform 35"/>
              <p:cNvSpPr>
                <a:spLocks noEditPoints="1"/>
              </p:cNvSpPr>
              <p:nvPr/>
            </p:nvSpPr>
            <p:spPr bwMode="auto">
              <a:xfrm>
                <a:off x="2421" y="1372"/>
                <a:ext cx="257" cy="253"/>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9" name="Freeform 36"/>
              <p:cNvSpPr>
                <a:spLocks noEditPoints="1"/>
              </p:cNvSpPr>
              <p:nvPr/>
            </p:nvSpPr>
            <p:spPr bwMode="auto">
              <a:xfrm>
                <a:off x="2482" y="1431"/>
                <a:ext cx="136" cy="136"/>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50" name="Group 49"/>
          <p:cNvGrpSpPr/>
          <p:nvPr/>
        </p:nvGrpSpPr>
        <p:grpSpPr>
          <a:xfrm>
            <a:off x="4214693" y="5534863"/>
            <a:ext cx="1036468" cy="1036468"/>
            <a:chOff x="3409613" y="5490625"/>
            <a:chExt cx="1016237" cy="1016237"/>
          </a:xfrm>
        </p:grpSpPr>
        <p:sp>
          <p:nvSpPr>
            <p:cNvPr id="51" name="Oval 50"/>
            <p:cNvSpPr/>
            <p:nvPr/>
          </p:nvSpPr>
          <p:spPr bwMode="auto">
            <a:xfrm>
              <a:off x="3409613" y="549062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9"/>
            <p:cNvGrpSpPr>
              <a:grpSpLocks noChangeAspect="1"/>
            </p:cNvGrpSpPr>
            <p:nvPr/>
          </p:nvGrpSpPr>
          <p:grpSpPr bwMode="auto">
            <a:xfrm>
              <a:off x="3701831" y="5797924"/>
              <a:ext cx="431800" cy="401638"/>
              <a:chOff x="3781" y="2076"/>
              <a:chExt cx="272" cy="253"/>
            </a:xfrm>
            <a:solidFill>
              <a:schemeClr val="tx1"/>
            </a:solidFill>
          </p:grpSpPr>
          <p:sp>
            <p:nvSpPr>
              <p:cNvPr id="53" name="Freeform 40"/>
              <p:cNvSpPr>
                <a:spLocks/>
              </p:cNvSpPr>
              <p:nvPr/>
            </p:nvSpPr>
            <p:spPr bwMode="auto">
              <a:xfrm>
                <a:off x="3781" y="2096"/>
                <a:ext cx="272" cy="233"/>
              </a:xfrm>
              <a:custGeom>
                <a:avLst/>
                <a:gdLst>
                  <a:gd name="T0" fmla="*/ 272 w 272"/>
                  <a:gd name="T1" fmla="*/ 19 h 233"/>
                  <a:gd name="T2" fmla="*/ 272 w 272"/>
                  <a:gd name="T3" fmla="*/ 10 h 233"/>
                  <a:gd name="T4" fmla="*/ 272 w 272"/>
                  <a:gd name="T5" fmla="*/ 0 h 233"/>
                  <a:gd name="T6" fmla="*/ 117 w 272"/>
                  <a:gd name="T7" fmla="*/ 0 h 233"/>
                  <a:gd name="T8" fmla="*/ 117 w 272"/>
                  <a:gd name="T9" fmla="*/ 19 h 233"/>
                  <a:gd name="T10" fmla="*/ 252 w 272"/>
                  <a:gd name="T11" fmla="*/ 19 h 233"/>
                  <a:gd name="T12" fmla="*/ 252 w 272"/>
                  <a:gd name="T13" fmla="*/ 58 h 233"/>
                  <a:gd name="T14" fmla="*/ 117 w 272"/>
                  <a:gd name="T15" fmla="*/ 58 h 233"/>
                  <a:gd name="T16" fmla="*/ 117 w 272"/>
                  <a:gd name="T17" fmla="*/ 78 h 233"/>
                  <a:gd name="T18" fmla="*/ 252 w 272"/>
                  <a:gd name="T19" fmla="*/ 78 h 233"/>
                  <a:gd name="T20" fmla="*/ 252 w 272"/>
                  <a:gd name="T21" fmla="*/ 214 h 233"/>
                  <a:gd name="T22" fmla="*/ 20 w 272"/>
                  <a:gd name="T23" fmla="*/ 214 h 233"/>
                  <a:gd name="T24" fmla="*/ 20 w 272"/>
                  <a:gd name="T25" fmla="*/ 78 h 233"/>
                  <a:gd name="T26" fmla="*/ 59 w 272"/>
                  <a:gd name="T27" fmla="*/ 78 h 233"/>
                  <a:gd name="T28" fmla="*/ 59 w 272"/>
                  <a:gd name="T29" fmla="*/ 58 h 233"/>
                  <a:gd name="T30" fmla="*/ 20 w 272"/>
                  <a:gd name="T31" fmla="*/ 58 h 233"/>
                  <a:gd name="T32" fmla="*/ 20 w 272"/>
                  <a:gd name="T33" fmla="*/ 19 h 233"/>
                  <a:gd name="T34" fmla="*/ 59 w 272"/>
                  <a:gd name="T35" fmla="*/ 19 h 233"/>
                  <a:gd name="T36" fmla="*/ 59 w 272"/>
                  <a:gd name="T37" fmla="*/ 0 h 233"/>
                  <a:gd name="T38" fmla="*/ 0 w 272"/>
                  <a:gd name="T39" fmla="*/ 0 h 233"/>
                  <a:gd name="T40" fmla="*/ 0 w 272"/>
                  <a:gd name="T41" fmla="*/ 10 h 233"/>
                  <a:gd name="T42" fmla="*/ 0 w 272"/>
                  <a:gd name="T43" fmla="*/ 19 h 233"/>
                  <a:gd name="T44" fmla="*/ 0 w 272"/>
                  <a:gd name="T45" fmla="*/ 214 h 233"/>
                  <a:gd name="T46" fmla="*/ 0 w 272"/>
                  <a:gd name="T47" fmla="*/ 224 h 233"/>
                  <a:gd name="T48" fmla="*/ 0 w 272"/>
                  <a:gd name="T49" fmla="*/ 233 h 233"/>
                  <a:gd name="T50" fmla="*/ 252 w 272"/>
                  <a:gd name="T51" fmla="*/ 233 h 233"/>
                  <a:gd name="T52" fmla="*/ 262 w 272"/>
                  <a:gd name="T53" fmla="*/ 233 h 233"/>
                  <a:gd name="T54" fmla="*/ 272 w 272"/>
                  <a:gd name="T55" fmla="*/ 233 h 233"/>
                  <a:gd name="T56" fmla="*/ 272 w 272"/>
                  <a:gd name="T57" fmla="*/ 1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2" h="233">
                    <a:moveTo>
                      <a:pt x="272" y="19"/>
                    </a:moveTo>
                    <a:lnTo>
                      <a:pt x="272" y="10"/>
                    </a:lnTo>
                    <a:lnTo>
                      <a:pt x="272" y="0"/>
                    </a:lnTo>
                    <a:lnTo>
                      <a:pt x="117" y="0"/>
                    </a:lnTo>
                    <a:lnTo>
                      <a:pt x="117" y="19"/>
                    </a:lnTo>
                    <a:lnTo>
                      <a:pt x="252" y="19"/>
                    </a:lnTo>
                    <a:lnTo>
                      <a:pt x="252" y="58"/>
                    </a:lnTo>
                    <a:lnTo>
                      <a:pt x="117" y="58"/>
                    </a:lnTo>
                    <a:lnTo>
                      <a:pt x="117" y="78"/>
                    </a:lnTo>
                    <a:lnTo>
                      <a:pt x="252" y="78"/>
                    </a:lnTo>
                    <a:lnTo>
                      <a:pt x="252" y="214"/>
                    </a:lnTo>
                    <a:lnTo>
                      <a:pt x="20" y="214"/>
                    </a:lnTo>
                    <a:lnTo>
                      <a:pt x="20" y="78"/>
                    </a:lnTo>
                    <a:lnTo>
                      <a:pt x="59" y="78"/>
                    </a:lnTo>
                    <a:lnTo>
                      <a:pt x="59" y="58"/>
                    </a:lnTo>
                    <a:lnTo>
                      <a:pt x="20" y="58"/>
                    </a:lnTo>
                    <a:lnTo>
                      <a:pt x="20" y="19"/>
                    </a:lnTo>
                    <a:lnTo>
                      <a:pt x="59" y="19"/>
                    </a:lnTo>
                    <a:lnTo>
                      <a:pt x="59" y="0"/>
                    </a:lnTo>
                    <a:lnTo>
                      <a:pt x="0" y="0"/>
                    </a:lnTo>
                    <a:lnTo>
                      <a:pt x="0" y="10"/>
                    </a:lnTo>
                    <a:lnTo>
                      <a:pt x="0" y="19"/>
                    </a:lnTo>
                    <a:lnTo>
                      <a:pt x="0" y="214"/>
                    </a:lnTo>
                    <a:lnTo>
                      <a:pt x="0" y="224"/>
                    </a:lnTo>
                    <a:lnTo>
                      <a:pt x="0" y="233"/>
                    </a:lnTo>
                    <a:lnTo>
                      <a:pt x="252" y="233"/>
                    </a:lnTo>
                    <a:lnTo>
                      <a:pt x="262" y="233"/>
                    </a:lnTo>
                    <a:lnTo>
                      <a:pt x="272" y="233"/>
                    </a:lnTo>
                    <a:lnTo>
                      <a:pt x="27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4" name="Oval 41"/>
              <p:cNvSpPr>
                <a:spLocks noChangeArrowheads="1"/>
              </p:cNvSpPr>
              <p:nvPr/>
            </p:nvSpPr>
            <p:spPr bwMode="auto">
              <a:xfrm>
                <a:off x="3994"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5" name="Oval 42"/>
              <p:cNvSpPr>
                <a:spLocks noChangeArrowheads="1"/>
              </p:cNvSpPr>
              <p:nvPr/>
            </p:nvSpPr>
            <p:spPr bwMode="auto">
              <a:xfrm>
                <a:off x="3965"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6" name="Oval 43"/>
              <p:cNvSpPr>
                <a:spLocks noChangeArrowheads="1"/>
              </p:cNvSpPr>
              <p:nvPr/>
            </p:nvSpPr>
            <p:spPr bwMode="auto">
              <a:xfrm>
                <a:off x="3936"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7" name="Freeform 44"/>
              <p:cNvSpPr>
                <a:spLocks/>
              </p:cNvSpPr>
              <p:nvPr/>
            </p:nvSpPr>
            <p:spPr bwMode="auto">
              <a:xfrm>
                <a:off x="3823" y="2076"/>
                <a:ext cx="92" cy="210"/>
              </a:xfrm>
              <a:custGeom>
                <a:avLst/>
                <a:gdLst>
                  <a:gd name="T0" fmla="*/ 36 w 92"/>
                  <a:gd name="T1" fmla="*/ 0 h 210"/>
                  <a:gd name="T2" fmla="*/ 36 w 92"/>
                  <a:gd name="T3" fmla="*/ 171 h 210"/>
                  <a:gd name="T4" fmla="*/ 14 w 92"/>
                  <a:gd name="T5" fmla="*/ 149 h 210"/>
                  <a:gd name="T6" fmla="*/ 0 w 92"/>
                  <a:gd name="T7" fmla="*/ 163 h 210"/>
                  <a:gd name="T8" fmla="*/ 46 w 92"/>
                  <a:gd name="T9" fmla="*/ 210 h 210"/>
                  <a:gd name="T10" fmla="*/ 92 w 92"/>
                  <a:gd name="T11" fmla="*/ 163 h 210"/>
                  <a:gd name="T12" fmla="*/ 77 w 92"/>
                  <a:gd name="T13" fmla="*/ 149 h 210"/>
                  <a:gd name="T14" fmla="*/ 55 w 92"/>
                  <a:gd name="T15" fmla="*/ 171 h 210"/>
                  <a:gd name="T16" fmla="*/ 55 w 92"/>
                  <a:gd name="T17" fmla="*/ 0 h 210"/>
                  <a:gd name="T18" fmla="*/ 36 w 92"/>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10">
                    <a:moveTo>
                      <a:pt x="36" y="0"/>
                    </a:moveTo>
                    <a:lnTo>
                      <a:pt x="36" y="171"/>
                    </a:lnTo>
                    <a:lnTo>
                      <a:pt x="14" y="149"/>
                    </a:lnTo>
                    <a:lnTo>
                      <a:pt x="0" y="163"/>
                    </a:lnTo>
                    <a:lnTo>
                      <a:pt x="46" y="210"/>
                    </a:lnTo>
                    <a:lnTo>
                      <a:pt x="92" y="163"/>
                    </a:lnTo>
                    <a:lnTo>
                      <a:pt x="77" y="149"/>
                    </a:lnTo>
                    <a:lnTo>
                      <a:pt x="55" y="171"/>
                    </a:lnTo>
                    <a:lnTo>
                      <a:pt x="55"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Tree>
    <p:extLst>
      <p:ext uri="{BB962C8B-B14F-4D97-AF65-F5344CB8AC3E}">
        <p14:creationId xmlns:p14="http://schemas.microsoft.com/office/powerpoint/2010/main" val="1116618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3" presetClass="entr" presetSubtype="16"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53" presetClass="entr" presetSubtype="16" fill="hold" nodeType="withEffect">
                                  <p:stCondLst>
                                    <p:cond delay="100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53" presetClass="entr" presetSubtype="16" fill="hold" nodeType="withEffect">
                                  <p:stCondLst>
                                    <p:cond delay="125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animEffect transition="in" filter="fade">
                                      <p:cBhvr>
                                        <p:cTn id="28" dur="500"/>
                                        <p:tgtEl>
                                          <p:spTgt spid="39"/>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53" presetClass="entr" presetSubtype="16" fill="hold" nodeType="withEffect">
                                  <p:stCondLst>
                                    <p:cond delay="175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10" presetClass="entr" presetSubtype="0" fill="hold" grpId="0" nodeType="withEffect">
                                  <p:stCondLst>
                                    <p:cond delay="1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53" presetClass="entr" presetSubtype="16" fill="hold" nodeType="withEffect">
                                  <p:stCondLst>
                                    <p:cond delay="200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4F21-5278-42D1-A9C3-2883AB7D76BC}"/>
              </a:ext>
            </a:extLst>
          </p:cNvPr>
          <p:cNvSpPr>
            <a:spLocks noGrp="1"/>
          </p:cNvSpPr>
          <p:nvPr>
            <p:ph type="title"/>
          </p:nvPr>
        </p:nvSpPr>
        <p:spPr/>
        <p:txBody>
          <a:bodyPr/>
          <a:lstStyle/>
          <a:p>
            <a:r>
              <a:rPr lang="en-US" dirty="0"/>
              <a:t>What is next?</a:t>
            </a:r>
          </a:p>
        </p:txBody>
      </p:sp>
      <p:sp>
        <p:nvSpPr>
          <p:cNvPr id="3" name="Text Placeholder 2">
            <a:extLst>
              <a:ext uri="{FF2B5EF4-FFF2-40B4-BE49-F238E27FC236}">
                <a16:creationId xmlns:a16="http://schemas.microsoft.com/office/drawing/2014/main" id="{73320E30-2150-4C25-9CEF-CBBE681B8DC8}"/>
              </a:ext>
            </a:extLst>
          </p:cNvPr>
          <p:cNvSpPr>
            <a:spLocks noGrp="1"/>
          </p:cNvSpPr>
          <p:nvPr>
            <p:ph type="body" sz="quarter" idx="10"/>
          </p:nvPr>
        </p:nvSpPr>
        <p:spPr>
          <a:xfrm>
            <a:off x="274702" y="1211287"/>
            <a:ext cx="11888787" cy="683264"/>
          </a:xfrm>
        </p:spPr>
        <p:txBody>
          <a:bodyPr/>
          <a:lstStyle/>
          <a:p>
            <a:r>
              <a:rPr lang="en-US" dirty="0"/>
              <a:t>IOTA - directed acyclic graph (DAG) </a:t>
            </a:r>
          </a:p>
        </p:txBody>
      </p:sp>
      <p:pic>
        <p:nvPicPr>
          <p:cNvPr id="3074" name="Picture 2" descr="https://upload.wikimedia.org/wikipedia/commons/thumb/c/c6/Topological_Ordering.svg/324px-Topological_Ordering.svg.png">
            <a:extLst>
              <a:ext uri="{FF2B5EF4-FFF2-40B4-BE49-F238E27FC236}">
                <a16:creationId xmlns:a16="http://schemas.microsoft.com/office/drawing/2014/main" id="{D695E703-C4A1-4F7A-9EE9-5133DA87D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93794">
            <a:off x="3198358" y="2857267"/>
            <a:ext cx="4550915" cy="45509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9/98/Blockchain.svg/102px-Blockchain.svg.png">
            <a:extLst>
              <a:ext uri="{FF2B5EF4-FFF2-40B4-BE49-F238E27FC236}">
                <a16:creationId xmlns:a16="http://schemas.microsoft.com/office/drawing/2014/main" id="{44E28A20-77B0-4911-AE0E-80CC084CA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956789" y="567710"/>
            <a:ext cx="168469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8476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AI, ML, Big Data &amp; IoT</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62569EAB-DC78-4CF0-A793-FF1162E3FDF8}"/>
              </a:ext>
            </a:extLst>
          </p:cNvPr>
          <p:cNvSpPr/>
          <p:nvPr/>
        </p:nvSpPr>
        <p:spPr>
          <a:xfrm>
            <a:off x="427037" y="6240462"/>
            <a:ext cx="1436612" cy="369332"/>
          </a:xfrm>
          <a:prstGeom prst="rect">
            <a:avLst/>
          </a:prstGeom>
        </p:spPr>
        <p:txBody>
          <a:bodyPr wrap="none">
            <a:spAutoFit/>
          </a:bodyPr>
          <a:lstStyle/>
          <a:p>
            <a:r>
              <a:rPr lang="en-US" dirty="0"/>
              <a:t>12:20 – 12:40</a:t>
            </a:r>
          </a:p>
        </p:txBody>
      </p:sp>
    </p:spTree>
    <p:extLst>
      <p:ext uri="{BB962C8B-B14F-4D97-AF65-F5344CB8AC3E}">
        <p14:creationId xmlns:p14="http://schemas.microsoft.com/office/powerpoint/2010/main" val="307497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t>Watch User Group presentations for </a:t>
            </a:r>
            <a:r>
              <a:rPr lang="en-US" sz="4800" b="1" dirty="0"/>
              <a:t>FREE </a:t>
            </a:r>
            <a:r>
              <a:rPr lang="en-US" sz="4400" b="1" dirty="0"/>
              <a:t>online!</a:t>
            </a:r>
            <a:br>
              <a:rPr lang="en-US" sz="4400" b="1" dirty="0"/>
            </a:br>
            <a:r>
              <a:rPr lang="en-US" sz="4400" dirty="0"/>
              <a:t>We now have over </a:t>
            </a:r>
            <a:r>
              <a:rPr lang="en-US" b="1" dirty="0"/>
              <a:t>700 </a:t>
            </a:r>
            <a:r>
              <a:rPr lang="en-US" sz="4400" dirty="0"/>
              <a:t>presentations online</a:t>
            </a:r>
            <a:br>
              <a:rPr lang="en-US" sz="4400" dirty="0"/>
            </a:br>
            <a:br>
              <a:rPr lang="en-US" sz="4400" b="1" dirty="0"/>
            </a:br>
            <a:endParaRPr lang="en-US" sz="4400" b="1"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session, </a:t>
            </a:r>
          </a:p>
          <a:p>
            <a:pPr algn="ctr"/>
            <a:r>
              <a:rPr lang="en-US" dirty="0"/>
              <a:t>that is why we post them online for you!</a:t>
            </a:r>
          </a:p>
        </p:txBody>
      </p:sp>
      <p:sp>
        <p:nvSpPr>
          <p:cNvPr id="6" name="TextBox 5"/>
          <p:cNvSpPr txBox="1"/>
          <p:nvPr/>
        </p:nvSpPr>
        <p:spPr>
          <a:xfrm>
            <a:off x="2162174" y="3907551"/>
            <a:ext cx="5817828" cy="400110"/>
          </a:xfrm>
          <a:prstGeom prst="rect">
            <a:avLst/>
          </a:prstGeom>
          <a:noFill/>
        </p:spPr>
        <p:txBody>
          <a:bodyPr wrap="square" rtlCol="0">
            <a:spAutoFit/>
          </a:bodyPr>
          <a:lstStyle/>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29077" y="2184002"/>
            <a:ext cx="3079814" cy="2800767"/>
          </a:xfrm>
          <a:prstGeom prst="rect">
            <a:avLst/>
          </a:prstGeom>
          <a:noFill/>
        </p:spPr>
        <p:txBody>
          <a:bodyPr wrap="square" rtlCol="0">
            <a:spAutoFit/>
          </a:bodyPr>
          <a:lstStyle/>
          <a:p>
            <a:r>
              <a:rPr lang="en-US" sz="1400" dirty="0"/>
              <a:t>Presentations from the thought leaders on the topics you care about including:</a:t>
            </a:r>
          </a:p>
          <a:p>
            <a:endParaRPr lang="en-US" sz="1200" dirty="0"/>
          </a:p>
          <a:p>
            <a:pPr marL="280121" indent="-280121">
              <a:buFont typeface="Arial" pitchFamily="34" charset="0"/>
              <a:buChar char="•"/>
            </a:pPr>
            <a:r>
              <a:rPr lang="en-US" sz="1200" dirty="0"/>
              <a:t>Agile</a:t>
            </a:r>
          </a:p>
          <a:p>
            <a:pPr marL="280121" indent="-280121">
              <a:buFont typeface="Arial" pitchFamily="34" charset="0"/>
              <a:buChar char="•"/>
            </a:pPr>
            <a:r>
              <a:rPr lang="en-US" sz="1200" dirty="0"/>
              <a:t>Azure</a:t>
            </a:r>
          </a:p>
          <a:p>
            <a:pPr marL="280121" indent="-280121">
              <a:buFont typeface="Arial" pitchFamily="34" charset="0"/>
              <a:buChar char="•"/>
            </a:pPr>
            <a:r>
              <a:rPr lang="en-US" sz="1200" dirty="0"/>
              <a:t>C#</a:t>
            </a:r>
          </a:p>
          <a:p>
            <a:pPr marL="280121" indent="-280121">
              <a:buFont typeface="Arial" pitchFamily="34" charset="0"/>
              <a:buChar char="•"/>
            </a:pPr>
            <a:r>
              <a:rPr lang="en-US" sz="1200" dirty="0"/>
              <a:t>Entity Framework</a:t>
            </a:r>
          </a:p>
          <a:p>
            <a:pPr marL="280121" indent="-280121">
              <a:buFont typeface="Arial" pitchFamily="34" charset="0"/>
              <a:buChar char="•"/>
            </a:pPr>
            <a:r>
              <a:rPr lang="en-US" sz="1200" dirty="0"/>
              <a:t>HTML5</a:t>
            </a:r>
          </a:p>
          <a:p>
            <a:pPr marL="280121" indent="-280121">
              <a:buFont typeface="Arial" pitchFamily="34" charset="0"/>
              <a:buChar char="•"/>
            </a:pPr>
            <a:r>
              <a:rPr lang="en-US" sz="1200" dirty="0"/>
              <a:t>MVC</a:t>
            </a:r>
          </a:p>
          <a:p>
            <a:pPr marL="280121" indent="-280121">
              <a:buFont typeface="Arial" pitchFamily="34" charset="0"/>
              <a:buChar char="•"/>
            </a:pPr>
            <a:r>
              <a:rPr lang="en-US" sz="1200" dirty="0"/>
              <a:t>SQL</a:t>
            </a:r>
          </a:p>
          <a:p>
            <a:pPr marL="280121" indent="-280121">
              <a:buFont typeface="Arial" pitchFamily="34" charset="0"/>
              <a:buChar char="•"/>
            </a:pPr>
            <a:r>
              <a:rPr lang="en-US" sz="1200" dirty="0"/>
              <a:t>jQuery</a:t>
            </a:r>
          </a:p>
          <a:p>
            <a:pPr marL="280121" indent="-280121">
              <a:buFont typeface="Arial" pitchFamily="34" charset="0"/>
              <a:buChar char="•"/>
            </a:pPr>
            <a:r>
              <a:rPr lang="en-US" sz="1200" dirty="0"/>
              <a:t>and Much More!</a:t>
            </a:r>
          </a:p>
          <a:p>
            <a:endParaRPr lang="en-US" sz="1400" dirty="0"/>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hlinkClick r:id="rId4"/>
              </a:rPr>
              <a:t>http://www.UserGroup.tv</a:t>
            </a:r>
            <a:r>
              <a:rPr lang="en-US" sz="2800" dirty="0"/>
              <a:t> </a:t>
            </a:r>
          </a:p>
        </p:txBody>
      </p:sp>
      <p:pic>
        <p:nvPicPr>
          <p:cNvPr id="15" name="Picture 14" descr="http://www.usergroup.tv/wp-content/uploads/2012/05/Ugt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a:cxnSpLocks/>
            <a:endCxn id="25" idx="2"/>
          </p:cNvCxnSpPr>
          <p:nvPr/>
        </p:nvCxnSpPr>
        <p:spPr>
          <a:xfrm>
            <a:off x="696674" y="304848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2794939" y="143107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2856" spc="-102" dirty="0">
                <a:ln w="3175">
                  <a:noFill/>
                </a:ln>
                <a:gradFill>
                  <a:gsLst>
                    <a:gs pos="1250">
                      <a:schemeClr val="tx1"/>
                    </a:gs>
                    <a:gs pos="100000">
                      <a:schemeClr val="tx1"/>
                    </a:gs>
                  </a:gsLst>
                  <a:lin ang="5400000" scaled="0"/>
                </a:gradFill>
                <a:latin typeface="+mj-lt"/>
                <a:cs typeface="Segoe UI" pitchFamily="34" charset="0"/>
              </a:rPr>
              <a:t>Fully managed SaaS</a:t>
            </a:r>
          </a:p>
        </p:txBody>
      </p:sp>
      <p:cxnSp>
        <p:nvCxnSpPr>
          <p:cNvPr id="11" name="Straight Connector 10"/>
          <p:cNvCxnSpPr>
            <a:cxnSpLocks/>
          </p:cNvCxnSpPr>
          <p:nvPr/>
        </p:nvCxnSpPr>
        <p:spPr>
          <a:xfrm>
            <a:off x="8744484" y="1509925"/>
            <a:ext cx="0" cy="5340137"/>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4639" y="295274"/>
            <a:ext cx="11889564" cy="917575"/>
          </a:xfrm>
        </p:spPr>
        <p:txBody>
          <a:bodyPr>
            <a:normAutofit/>
          </a:bodyPr>
          <a:lstStyle/>
          <a:p>
            <a:r>
              <a:rPr lang="en-US" dirty="0"/>
              <a:t>IoT In Azure</a:t>
            </a:r>
          </a:p>
        </p:txBody>
      </p:sp>
      <p:sp>
        <p:nvSpPr>
          <p:cNvPr id="4" name="Rectangle 3"/>
          <p:cNvSpPr/>
          <p:nvPr/>
        </p:nvSpPr>
        <p:spPr bwMode="auto">
          <a:xfrm>
            <a:off x="2765629" y="1945906"/>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to get started quickly with minimal </a:t>
            </a:r>
            <a:r>
              <a:rPr lang="en-US" sz="2040" spc="-102" dirty="0" err="1">
                <a:ln w="3175">
                  <a:noFill/>
                </a:ln>
                <a:gradFill>
                  <a:gsLst>
                    <a:gs pos="1250">
                      <a:schemeClr val="tx1"/>
                    </a:gs>
                    <a:gs pos="100000">
                      <a:schemeClr val="tx1"/>
                    </a:gs>
                  </a:gsLst>
                  <a:lin ang="5400000" scaled="0"/>
                </a:gradFill>
                <a:latin typeface="+mj-lt"/>
                <a:cs typeface="Segoe UI" pitchFamily="34" charset="0"/>
              </a:rPr>
              <a:t>IoT</a:t>
            </a:r>
            <a:r>
              <a:rPr lang="en-US" sz="2040" spc="-102" dirty="0">
                <a:ln w="3175">
                  <a:noFill/>
                </a:ln>
                <a:gradFill>
                  <a:gsLst>
                    <a:gs pos="1250">
                      <a:schemeClr val="tx1"/>
                    </a:gs>
                    <a:gs pos="100000">
                      <a:schemeClr val="tx1"/>
                    </a:gs>
                  </a:gsLst>
                  <a:lin ang="5400000" scaled="0"/>
                </a:gradFill>
                <a:latin typeface="+mj-lt"/>
                <a:cs typeface="Segoe UI" pitchFamily="34" charset="0"/>
              </a:rPr>
              <a:t> experience</a:t>
            </a:r>
          </a:p>
        </p:txBody>
      </p:sp>
      <p:sp>
        <p:nvSpPr>
          <p:cNvPr id="33" name="Oval 32">
            <a:extLst/>
          </p:cNvPr>
          <p:cNvSpPr/>
          <p:nvPr/>
        </p:nvSpPr>
        <p:spPr bwMode="auto">
          <a:xfrm>
            <a:off x="696675" y="11350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Microsoft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IoT Central</a:t>
            </a:r>
          </a:p>
        </p:txBody>
      </p:sp>
      <p:sp>
        <p:nvSpPr>
          <p:cNvPr id="43" name="Rectangle 42"/>
          <p:cNvSpPr/>
          <p:nvPr/>
        </p:nvSpPr>
        <p:spPr bwMode="auto">
          <a:xfrm>
            <a:off x="9530321" y="4683481"/>
            <a:ext cx="2217079" cy="113278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Adds capacity to do local processing</a:t>
            </a:r>
          </a:p>
        </p:txBody>
      </p:sp>
      <p:sp>
        <p:nvSpPr>
          <p:cNvPr id="44" name="Rectangle 43"/>
          <p:cNvSpPr/>
          <p:nvPr/>
        </p:nvSpPr>
        <p:spPr bwMode="auto">
          <a:xfrm>
            <a:off x="9489973" y="3666125"/>
            <a:ext cx="2217078" cy="125604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spc="-102" dirty="0">
                <a:ln w="3175">
                  <a:noFill/>
                </a:ln>
                <a:gradFill>
                  <a:gsLst>
                    <a:gs pos="1250">
                      <a:schemeClr val="tx1"/>
                    </a:gs>
                    <a:gs pos="100000">
                      <a:schemeClr val="tx1"/>
                    </a:gs>
                  </a:gsLst>
                  <a:lin ang="5400000" scaled="0"/>
                </a:gradFill>
                <a:latin typeface="+mj-lt"/>
                <a:cs typeface="Segoe UI" pitchFamily="34" charset="0"/>
              </a:rPr>
              <a:t>On-premises processing</a:t>
            </a:r>
          </a:p>
        </p:txBody>
      </p:sp>
      <p:sp>
        <p:nvSpPr>
          <p:cNvPr id="21" name="Oval 20">
            <a:extLst>
              <a:ext uri="{FF2B5EF4-FFF2-40B4-BE49-F238E27FC236}">
                <a16:creationId xmlns:a16="http://schemas.microsoft.com/office/drawing/2014/main" id="{FBFACEE4-75BC-4553-96FB-82B43D1A842A}"/>
              </a:ext>
            </a:extLst>
          </p:cNvPr>
          <p:cNvSpPr/>
          <p:nvPr/>
        </p:nvSpPr>
        <p:spPr bwMode="auto">
          <a:xfrm>
            <a:off x="9799637" y="2201862"/>
            <a:ext cx="1678448" cy="1678448"/>
          </a:xfrm>
          <a:prstGeom prst="ellipse">
            <a:avLst/>
          </a:prstGeom>
          <a:solidFill>
            <a:schemeClr val="tx1">
              <a:lumMod val="65000"/>
              <a:lumOff val="35000"/>
            </a:schemeClr>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Edge</a:t>
            </a:r>
          </a:p>
        </p:txBody>
      </p:sp>
      <p:sp>
        <p:nvSpPr>
          <p:cNvPr id="25" name="Oval 24">
            <a:extLst/>
          </p:cNvPr>
          <p:cNvSpPr/>
          <p:nvPr/>
        </p:nvSpPr>
        <p:spPr bwMode="auto">
          <a:xfrm>
            <a:off x="8431262" y="273526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35" name="Rectangle 34"/>
          <p:cNvSpPr/>
          <p:nvPr/>
        </p:nvSpPr>
        <p:spPr bwMode="auto">
          <a:xfrm>
            <a:off x="2794939" y="34273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Customizable PaaS</a:t>
            </a:r>
          </a:p>
        </p:txBody>
      </p:sp>
      <p:sp>
        <p:nvSpPr>
          <p:cNvPr id="36" name="Rectangle 35"/>
          <p:cNvSpPr/>
          <p:nvPr/>
        </p:nvSpPr>
        <p:spPr bwMode="auto">
          <a:xfrm>
            <a:off x="2765629" y="39421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a lot of control over your IoT solution</a:t>
            </a:r>
          </a:p>
        </p:txBody>
      </p:sp>
      <p:sp>
        <p:nvSpPr>
          <p:cNvPr id="52" name="Oval 51">
            <a:extLst/>
          </p:cNvPr>
          <p:cNvSpPr/>
          <p:nvPr/>
        </p:nvSpPr>
        <p:spPr bwMode="auto">
          <a:xfrm>
            <a:off x="696674" y="31252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Suite</a:t>
            </a:r>
          </a:p>
        </p:txBody>
      </p:sp>
      <p:cxnSp>
        <p:nvCxnSpPr>
          <p:cNvPr id="16" name="Straight Connector 15">
            <a:extLst>
              <a:ext uri="{FF2B5EF4-FFF2-40B4-BE49-F238E27FC236}">
                <a16:creationId xmlns:a16="http://schemas.microsoft.com/office/drawing/2014/main" id="{9BE9380A-E0DC-4A39-853F-E8900DB7DB0D}"/>
              </a:ext>
            </a:extLst>
          </p:cNvPr>
          <p:cNvCxnSpPr>
            <a:cxnSpLocks/>
            <a:endCxn id="17" idx="2"/>
          </p:cNvCxnSpPr>
          <p:nvPr/>
        </p:nvCxnSpPr>
        <p:spPr>
          <a:xfrm>
            <a:off x="676604" y="504672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D21A76B-DF2A-4637-B75C-4564BF45AE79}"/>
              </a:ext>
            </a:extLst>
          </p:cNvPr>
          <p:cNvSpPr/>
          <p:nvPr/>
        </p:nvSpPr>
        <p:spPr bwMode="auto">
          <a:xfrm>
            <a:off x="8411192" y="473350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27" name="Rectangle 26">
            <a:extLst>
              <a:ext uri="{FF2B5EF4-FFF2-40B4-BE49-F238E27FC236}">
                <a16:creationId xmlns:a16="http://schemas.microsoft.com/office/drawing/2014/main" id="{28D21CF4-1819-44C1-A338-27562EA3EC86}"/>
              </a:ext>
            </a:extLst>
          </p:cNvPr>
          <p:cNvSpPr/>
          <p:nvPr/>
        </p:nvSpPr>
        <p:spPr bwMode="auto">
          <a:xfrm>
            <a:off x="2827724" y="53995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Raw PaaS Services </a:t>
            </a:r>
          </a:p>
        </p:txBody>
      </p:sp>
      <p:sp>
        <p:nvSpPr>
          <p:cNvPr id="28" name="Rectangle 27">
            <a:extLst>
              <a:ext uri="{FF2B5EF4-FFF2-40B4-BE49-F238E27FC236}">
                <a16:creationId xmlns:a16="http://schemas.microsoft.com/office/drawing/2014/main" id="{69E5C60B-564F-49A7-BD45-6CDC5D38D2E6}"/>
              </a:ext>
            </a:extLst>
          </p:cNvPr>
          <p:cNvSpPr/>
          <p:nvPr/>
        </p:nvSpPr>
        <p:spPr bwMode="auto">
          <a:xfrm>
            <a:off x="2798414" y="59143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even more control over your IoT solution</a:t>
            </a:r>
          </a:p>
        </p:txBody>
      </p:sp>
      <p:sp>
        <p:nvSpPr>
          <p:cNvPr id="30" name="Oval 29">
            <a:extLst>
              <a:ext uri="{FF2B5EF4-FFF2-40B4-BE49-F238E27FC236}">
                <a16:creationId xmlns:a16="http://schemas.microsoft.com/office/drawing/2014/main" id="{6B52C85D-7781-4982-8EEB-D3CEAB307667}"/>
              </a:ext>
            </a:extLst>
          </p:cNvPr>
          <p:cNvSpPr/>
          <p:nvPr/>
        </p:nvSpPr>
        <p:spPr bwMode="auto">
          <a:xfrm>
            <a:off x="729459" y="50974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Hub</a:t>
            </a:r>
          </a:p>
        </p:txBody>
      </p:sp>
    </p:spTree>
    <p:extLst>
      <p:ext uri="{BB962C8B-B14F-4D97-AF65-F5344CB8AC3E}">
        <p14:creationId xmlns:p14="http://schemas.microsoft.com/office/powerpoint/2010/main" val="14255543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A230D-72C3-436D-A16E-D9A0DCDF68A0}"/>
              </a:ext>
            </a:extLst>
          </p:cNvPr>
          <p:cNvSpPr>
            <a:spLocks noGrp="1"/>
          </p:cNvSpPr>
          <p:nvPr>
            <p:ph type="title"/>
          </p:nvPr>
        </p:nvSpPr>
        <p:spPr/>
        <p:txBody>
          <a:bodyPr/>
          <a:lstStyle/>
          <a:p>
            <a:r>
              <a:rPr lang="en-US" dirty="0"/>
              <a:t>Big Data</a:t>
            </a:r>
          </a:p>
        </p:txBody>
      </p:sp>
      <p:pic>
        <p:nvPicPr>
          <p:cNvPr id="5" name="Picture 4">
            <a:extLst>
              <a:ext uri="{FF2B5EF4-FFF2-40B4-BE49-F238E27FC236}">
                <a16:creationId xmlns:a16="http://schemas.microsoft.com/office/drawing/2014/main" id="{26441D32-9447-4186-9521-2AF1B5263C28}"/>
              </a:ext>
            </a:extLst>
          </p:cNvPr>
          <p:cNvPicPr>
            <a:picLocks noChangeAspect="1"/>
          </p:cNvPicPr>
          <p:nvPr/>
        </p:nvPicPr>
        <p:blipFill>
          <a:blip r:embed="rId3"/>
          <a:stretch>
            <a:fillRect/>
          </a:stretch>
        </p:blipFill>
        <p:spPr>
          <a:xfrm>
            <a:off x="0" y="-29542"/>
            <a:ext cx="12636806" cy="7108204"/>
          </a:xfrm>
          <a:prstGeom prst="rect">
            <a:avLst/>
          </a:prstGeom>
        </p:spPr>
      </p:pic>
    </p:spTree>
    <p:extLst>
      <p:ext uri="{BB962C8B-B14F-4D97-AF65-F5344CB8AC3E}">
        <p14:creationId xmlns:p14="http://schemas.microsoft.com/office/powerpoint/2010/main" val="34969870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529" y="1986"/>
            <a:ext cx="12429421" cy="3377029"/>
          </a:xfrm>
          <a:prstGeom prst="rect">
            <a:avLst/>
          </a:prstGeom>
        </p:spPr>
      </p:pic>
      <p:sp>
        <p:nvSpPr>
          <p:cNvPr id="106" name="Rectangle 105"/>
          <p:cNvSpPr/>
          <p:nvPr/>
        </p:nvSpPr>
        <p:spPr bwMode="auto">
          <a:xfrm>
            <a:off x="990" y="993"/>
            <a:ext cx="12447695" cy="338495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1764" y="1953398"/>
            <a:ext cx="12449460" cy="50532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65" y="1930497"/>
            <a:ext cx="12451226"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7905" y="303978"/>
            <a:ext cx="7439374" cy="1111088"/>
          </a:xfrm>
          <a:prstGeom prst="rect">
            <a:avLst/>
          </a:prstGeom>
        </p:spPr>
        <p:txBody>
          <a:bodyPr wrap="square" anchor="ctr">
            <a:spAutoFit/>
          </a:bodyPr>
          <a:lstStyle/>
          <a:p>
            <a:pPr defTabSz="913698">
              <a:lnSpc>
                <a:spcPct val="90000"/>
              </a:lnSpc>
              <a:defRPr/>
            </a:pPr>
            <a:r>
              <a:rPr lang="en-US" altLang="en-US" sz="4399" dirty="0">
                <a:gradFill>
                  <a:gsLst>
                    <a:gs pos="12727">
                      <a:srgbClr val="FFFFFF"/>
                    </a:gs>
                    <a:gs pos="52000">
                      <a:srgbClr val="FFFFFF"/>
                    </a:gs>
                  </a:gsLst>
                  <a:lin ang="10800000" scaled="0"/>
                </a:gradFill>
                <a:latin typeface="Segoe UI Light"/>
              </a:rPr>
              <a:t>Microsoft Cognitive Services</a:t>
            </a:r>
          </a:p>
          <a:p>
            <a:pPr defTabSz="913698">
              <a:lnSpc>
                <a:spcPct val="90000"/>
              </a:lnSpc>
              <a:spcAft>
                <a:spcPts val="1469"/>
              </a:spcAft>
              <a:defRPr/>
            </a:pPr>
            <a:r>
              <a:rPr lang="en-US" sz="2800" dirty="0">
                <a:gradFill>
                  <a:gsLst>
                    <a:gs pos="12727">
                      <a:srgbClr val="FFFFFF"/>
                    </a:gs>
                    <a:gs pos="52000">
                      <a:srgbClr val="FFFFFF"/>
                    </a:gs>
                  </a:gsLst>
                  <a:lin ang="10800000" scaled="0"/>
                </a:gradFill>
                <a:latin typeface="Segoe UI Semilight"/>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992" y="5853877"/>
            <a:ext cx="12565585" cy="1140153"/>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algn="ctr" defTabSz="932330">
                <a:lnSpc>
                  <a:spcPct val="90000"/>
                </a:lnSpc>
                <a:spcAft>
                  <a:spcPts val="1428"/>
                </a:spcAft>
                <a:defRPr/>
              </a:pPr>
              <a:r>
                <a:rPr lang="en-US" sz="1632" b="1" spc="51"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6326"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60484" y="2653359"/>
            <a:ext cx="1965402" cy="577811"/>
          </a:xfrm>
          <a:prstGeom prst="rect">
            <a:avLst/>
          </a:prstGeom>
          <a:noFill/>
        </p:spPr>
        <p:txBody>
          <a:bodyPr wrap="square" lIns="182776" tIns="146221" rIns="91414"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228800"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244642"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10197114"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212959"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709761" y="1485989"/>
            <a:ext cx="11019321" cy="1097125"/>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9553" y="3147213"/>
            <a:ext cx="12047284" cy="3086381"/>
            <a:chOff x="204598" y="3085784"/>
            <a:chExt cx="11812135" cy="3026138"/>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43399"/>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3017364"/>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4062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Autosuggest</a:t>
              </a:r>
            </a:p>
            <a:p>
              <a:pPr defTabSz="932330">
                <a:lnSpc>
                  <a:spcPct val="90000"/>
                </a:lnSpc>
                <a:spcAft>
                  <a:spcPts val="1020"/>
                </a:spcAft>
                <a:defRPr/>
              </a:pPr>
              <a:r>
                <a:rPr lang="en-US" sz="1499" dirty="0"/>
                <a:t>Bing Image Search </a:t>
              </a:r>
            </a:p>
            <a:p>
              <a:pPr defTabSz="932330">
                <a:lnSpc>
                  <a:spcPct val="90000"/>
                </a:lnSpc>
                <a:spcAft>
                  <a:spcPts val="1020"/>
                </a:spcAft>
                <a:defRPr/>
              </a:pPr>
              <a:r>
                <a:rPr lang="en-US" sz="1499" dirty="0"/>
                <a:t>Bing News Search</a:t>
              </a:r>
            </a:p>
            <a:p>
              <a:pPr defTabSz="932330">
                <a:lnSpc>
                  <a:spcPct val="90000"/>
                </a:lnSpc>
                <a:spcAft>
                  <a:spcPts val="1020"/>
                </a:spcAft>
                <a:defRPr/>
              </a:pPr>
              <a:r>
                <a:rPr lang="en-US" sz="1499" dirty="0"/>
                <a:t>Bing Video Search </a:t>
              </a:r>
            </a:p>
            <a:p>
              <a:pPr defTabSz="932330">
                <a:lnSpc>
                  <a:spcPct val="90000"/>
                </a:lnSpc>
                <a:spcAft>
                  <a:spcPts val="1020"/>
                </a:spcAft>
                <a:defRPr/>
              </a:pPr>
              <a:r>
                <a:rPr lang="en-US" sz="1499" dirty="0"/>
                <a:t>Bing Web Search </a:t>
              </a:r>
            </a:p>
            <a:p>
              <a:pPr defTabSz="932330">
                <a:lnSpc>
                  <a:spcPct val="90000"/>
                </a:lnSpc>
                <a:spcAft>
                  <a:spcPts val="1020"/>
                </a:spcAft>
                <a:defRPr/>
              </a:pPr>
              <a:r>
                <a:rPr lang="en-US" sz="1499" dirty="0"/>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5102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Academic Knowledge</a:t>
              </a:r>
            </a:p>
            <a:p>
              <a:pPr defTabSz="932330">
                <a:lnSpc>
                  <a:spcPct val="90000"/>
                </a:lnSpc>
                <a:spcAft>
                  <a:spcPts val="1020"/>
                </a:spcAft>
                <a:defRPr/>
              </a:pPr>
              <a:r>
                <a:rPr lang="en-US" sz="1499" dirty="0"/>
                <a:t>Entity Linking</a:t>
              </a:r>
            </a:p>
            <a:p>
              <a:pPr defTabSz="932330">
                <a:lnSpc>
                  <a:spcPct val="90000"/>
                </a:lnSpc>
                <a:spcAft>
                  <a:spcPts val="1020"/>
                </a:spcAft>
                <a:defRPr/>
              </a:pPr>
              <a:r>
                <a:rPr lang="en-US" sz="1499" dirty="0"/>
                <a:t>Knowledge Exploration </a:t>
              </a:r>
            </a:p>
            <a:p>
              <a:pPr defTabSz="932330">
                <a:lnSpc>
                  <a:spcPct val="90000"/>
                </a:lnSpc>
                <a:spcAft>
                  <a:spcPts val="1020"/>
                </a:spcAft>
                <a:defRPr/>
              </a:pPr>
              <a:r>
                <a:rPr lang="en-US" sz="1499" dirty="0"/>
                <a:t>Recommendations</a:t>
              </a:r>
            </a:p>
            <a:p>
              <a:pPr defTabSz="932330">
                <a:lnSpc>
                  <a:spcPct val="90000"/>
                </a:lnSpc>
                <a:spcAft>
                  <a:spcPts val="1020"/>
                </a:spcAft>
                <a:defRPr/>
              </a:pPr>
              <a:r>
                <a:rPr lang="en-US" sz="1499" dirty="0" err="1"/>
                <a:t>QnA</a:t>
              </a:r>
              <a:r>
                <a:rPr lang="en-US" sz="1499"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9450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Spell Check</a:t>
              </a:r>
            </a:p>
            <a:p>
              <a:pPr defTabSz="932330">
                <a:lnSpc>
                  <a:spcPct val="90000"/>
                </a:lnSpc>
                <a:spcAft>
                  <a:spcPts val="1020"/>
                </a:spcAft>
                <a:defRPr/>
              </a:pPr>
              <a:r>
                <a:rPr lang="en-US" sz="1499" dirty="0"/>
                <a:t>Linguistic Analysis</a:t>
              </a:r>
            </a:p>
            <a:p>
              <a:pPr defTabSz="932330">
                <a:lnSpc>
                  <a:spcPct val="90000"/>
                </a:lnSpc>
                <a:spcAft>
                  <a:spcPts val="1020"/>
                </a:spcAft>
                <a:defRPr/>
              </a:pPr>
              <a:r>
                <a:rPr lang="en-US" sz="1499" dirty="0"/>
                <a:t>Text Analytics</a:t>
              </a:r>
            </a:p>
            <a:p>
              <a:pPr defTabSz="932330">
                <a:lnSpc>
                  <a:spcPct val="90000"/>
                </a:lnSpc>
                <a:spcAft>
                  <a:spcPts val="1020"/>
                </a:spcAft>
                <a:defRPr/>
              </a:pPr>
              <a:r>
                <a:rPr lang="en-US" sz="1499" dirty="0"/>
                <a:t>Translator Text </a:t>
              </a:r>
              <a:br>
                <a:rPr lang="en-US" sz="1499" dirty="0"/>
              </a:br>
              <a:r>
                <a:rPr lang="en-US" sz="1499" dirty="0"/>
                <a:t>&amp; Speech</a:t>
              </a:r>
            </a:p>
            <a:p>
              <a:pPr defTabSz="932330">
                <a:lnSpc>
                  <a:spcPct val="90000"/>
                </a:lnSpc>
                <a:spcAft>
                  <a:spcPts val="1020"/>
                </a:spcAft>
                <a:defRPr/>
              </a:pPr>
              <a:r>
                <a:rPr lang="en-US" sz="1499" dirty="0"/>
                <a:t>Web Language Model</a:t>
              </a:r>
            </a:p>
            <a:p>
              <a:pPr defTabSz="932330">
                <a:lnSpc>
                  <a:spcPct val="90000"/>
                </a:lnSpc>
                <a:spcAft>
                  <a:spcPts val="1428"/>
                </a:spcAft>
                <a:defRPr/>
              </a:pPr>
              <a:endParaRPr lang="en-US" sz="1499" dirty="0"/>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4343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Speech </a:t>
              </a:r>
            </a:p>
            <a:p>
              <a:pPr defTabSz="932330">
                <a:lnSpc>
                  <a:spcPct val="90000"/>
                </a:lnSpc>
                <a:spcAft>
                  <a:spcPts val="1020"/>
                </a:spcAft>
                <a:defRPr/>
              </a:pPr>
              <a:r>
                <a:rPr lang="en-US" sz="1499" dirty="0"/>
                <a:t>Speaker Recognition</a:t>
              </a:r>
            </a:p>
          </p:txBody>
        </p:sp>
      </p:grpSp>
    </p:spTree>
    <p:extLst>
      <p:ext uri="{BB962C8B-B14F-4D97-AF65-F5344CB8AC3E}">
        <p14:creationId xmlns:p14="http://schemas.microsoft.com/office/powerpoint/2010/main" val="27477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p:cNvSpPr/>
          <p:nvPr/>
        </p:nvSpPr>
        <p:spPr bwMode="auto">
          <a:xfrm>
            <a:off x="1763" y="1213177"/>
            <a:ext cx="9718340"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1" name="Rectangle 170"/>
          <p:cNvSpPr/>
          <p:nvPr/>
        </p:nvSpPr>
        <p:spPr bwMode="auto">
          <a:xfrm>
            <a:off x="1765" y="1213177"/>
            <a:ext cx="7422353"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0" name="Rectangle 169"/>
          <p:cNvSpPr/>
          <p:nvPr/>
        </p:nvSpPr>
        <p:spPr bwMode="auto">
          <a:xfrm>
            <a:off x="1764" y="1213177"/>
            <a:ext cx="5107396"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aphicFrame>
        <p:nvGraphicFramePr>
          <p:cNvPr id="3" name="Object 2"/>
          <p:cNvGraphicFramePr>
            <a:graphicFrameLocks noChangeAspect="1"/>
          </p:cNvGraphicFramePr>
          <p:nvPr>
            <p:custDataLst>
              <p:tags r:id="rId2"/>
            </p:custDataLst>
            <p:extLst/>
          </p:nvPr>
        </p:nvGraphicFramePr>
        <p:xfrm>
          <a:off x="3354" y="2581"/>
          <a:ext cx="1587" cy="1587"/>
        </p:xfrm>
        <a:graphic>
          <a:graphicData uri="http://schemas.openxmlformats.org/presentationml/2006/ole">
            <mc:AlternateContent xmlns:mc="http://schemas.openxmlformats.org/markup-compatibility/2006">
              <mc:Choice xmlns:v="urn:schemas-microsoft-com:vml" Requires="v">
                <p:oleObj spid="_x0000_s6156"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354" y="2581"/>
                        <a:ext cx="1587" cy="1587"/>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 variety of real-world applications</a:t>
            </a:r>
          </a:p>
        </p:txBody>
      </p:sp>
      <p:graphicFrame>
        <p:nvGraphicFramePr>
          <p:cNvPr id="75" name="Table 20"/>
          <p:cNvGraphicFramePr>
            <a:graphicFrameLocks noGrp="1"/>
          </p:cNvGraphicFramePr>
          <p:nvPr>
            <p:extLst/>
          </p:nvPr>
        </p:nvGraphicFramePr>
        <p:xfrm>
          <a:off x="504708" y="5298031"/>
          <a:ext cx="2181982" cy="1078503"/>
        </p:xfrm>
        <a:graphic>
          <a:graphicData uri="http://schemas.openxmlformats.org/drawingml/2006/table">
            <a:tbl>
              <a:tblPr firstRow="1" bandRow="1"/>
              <a:tblGrid>
                <a:gridCol w="1133518">
                  <a:extLst>
                    <a:ext uri="{9D8B030D-6E8A-4147-A177-3AD203B41FA5}">
                      <a16:colId xmlns:a16="http://schemas.microsoft.com/office/drawing/2014/main" val="20000"/>
                    </a:ext>
                  </a:extLst>
                </a:gridCol>
                <a:gridCol w="1048464">
                  <a:extLst>
                    <a:ext uri="{9D8B030D-6E8A-4147-A177-3AD203B41FA5}">
                      <a16:colId xmlns:a16="http://schemas.microsoft.com/office/drawing/2014/main" val="20001"/>
                    </a:ext>
                  </a:extLst>
                </a:gridCol>
              </a:tblGrid>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85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28" name="Group 27">
            <a:extLst>
              <a:ext uri="{FF2B5EF4-FFF2-40B4-BE49-F238E27FC236}">
                <a16:creationId xmlns:a16="http://schemas.microsoft.com/office/drawing/2014/main" id="{E813D4AA-2BC1-470E-B476-E0BA1692B088}"/>
              </a:ext>
            </a:extLst>
          </p:cNvPr>
          <p:cNvGrpSpPr/>
          <p:nvPr/>
        </p:nvGrpSpPr>
        <p:grpSpPr>
          <a:xfrm>
            <a:off x="1698489" y="5831617"/>
            <a:ext cx="449087" cy="250994"/>
            <a:chOff x="1664472" y="5717791"/>
            <a:chExt cx="440321" cy="246095"/>
          </a:xfrm>
        </p:grpSpPr>
        <p:sp>
          <p:nvSpPr>
            <p:cNvPr id="17" name="Rectangle 16"/>
            <p:cNvSpPr/>
            <p:nvPr/>
          </p:nvSpPr>
          <p:spPr bwMode="auto">
            <a:xfrm>
              <a:off x="1664472" y="571779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71779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71779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85802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70" name="Rectangle 69"/>
          <p:cNvSpPr/>
          <p:nvPr/>
        </p:nvSpPr>
        <p:spPr bwMode="auto">
          <a:xfrm>
            <a:off x="464302" y="1273721"/>
            <a:ext cx="2262796" cy="5105953"/>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13519" y="3931937"/>
            <a:ext cx="2164363" cy="1264631"/>
          </a:xfrm>
          <a:prstGeom prst="rect">
            <a:avLst/>
          </a:prstGeom>
        </p:spPr>
      </p:pic>
      <p:grpSp>
        <p:nvGrpSpPr>
          <p:cNvPr id="8" name="Group 7">
            <a:extLst>
              <a:ext uri="{FF2B5EF4-FFF2-40B4-BE49-F238E27FC236}">
                <a16:creationId xmlns:a16="http://schemas.microsoft.com/office/drawing/2014/main" id="{C3DB683A-B8D9-4244-845C-1C46D88DF3A6}"/>
              </a:ext>
            </a:extLst>
          </p:cNvPr>
          <p:cNvGrpSpPr/>
          <p:nvPr/>
        </p:nvGrpSpPr>
        <p:grpSpPr>
          <a:xfrm>
            <a:off x="464302" y="1321557"/>
            <a:ext cx="2262796" cy="2557228"/>
            <a:chOff x="454375" y="1295762"/>
            <a:chExt cx="2218629" cy="2507314"/>
          </a:xfrm>
        </p:grpSpPr>
        <p:grpSp>
          <p:nvGrpSpPr>
            <p:cNvPr id="27" name="Group 26">
              <a:extLst>
                <a:ext uri="{FF2B5EF4-FFF2-40B4-BE49-F238E27FC236}">
                  <a16:creationId xmlns:a16="http://schemas.microsoft.com/office/drawing/2014/main" id="{06D175FB-DAA9-418F-8678-627B7D775CDD}"/>
                </a:ext>
              </a:extLst>
            </p:cNvPr>
            <p:cNvGrpSpPr/>
            <p:nvPr/>
          </p:nvGrpSpPr>
          <p:grpSpPr>
            <a:xfrm>
              <a:off x="454375" y="1295762"/>
              <a:ext cx="2218629" cy="2507314"/>
              <a:chOff x="454375" y="1295762"/>
              <a:chExt cx="2218629" cy="2507314"/>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Vision</a:t>
                </a:r>
              </a:p>
            </p:txBody>
          </p:sp>
          <p:sp>
            <p:nvSpPr>
              <p:cNvPr id="79" name="Oval Callout 6"/>
              <p:cNvSpPr/>
              <p:nvPr/>
            </p:nvSpPr>
            <p:spPr bwMode="auto">
              <a:xfrm>
                <a:off x="1281283" y="1915078"/>
                <a:ext cx="1195365" cy="761180"/>
              </a:xfrm>
              <a:prstGeom prst="wedgeRectCallout">
                <a:avLst>
                  <a:gd name="adj1" fmla="val -60408"/>
                  <a:gd name="adj2" fmla="val -8409"/>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What is in the image?</a:t>
                </a:r>
              </a:p>
            </p:txBody>
          </p:sp>
          <p:sp>
            <p:nvSpPr>
              <p:cNvPr id="80" name="Pentagon 79"/>
              <p:cNvSpPr/>
              <p:nvPr/>
            </p:nvSpPr>
            <p:spPr bwMode="auto">
              <a:xfrm rot="5400000">
                <a:off x="1287563" y="2417635"/>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Computer Vision</a:t>
                </a:r>
              </a:p>
            </p:txBody>
          </p:sp>
          <p:grpSp>
            <p:nvGrpSpPr>
              <p:cNvPr id="16" name="Group 15">
                <a:extLst>
                  <a:ext uri="{FF2B5EF4-FFF2-40B4-BE49-F238E27FC236}">
                    <a16:creationId xmlns:a16="http://schemas.microsoft.com/office/drawing/2014/main" id="{68AD1D11-6D02-4952-9FE8-05BA1F2F16A7}"/>
                  </a:ext>
                </a:extLst>
              </p:cNvPr>
              <p:cNvGrpSpPr/>
              <p:nvPr/>
            </p:nvGrpSpPr>
            <p:grpSpPr>
              <a:xfrm>
                <a:off x="622107" y="2111940"/>
                <a:ext cx="348356" cy="973067"/>
                <a:chOff x="622107" y="2111940"/>
                <a:chExt cx="348356" cy="973067"/>
              </a:xfrm>
            </p:grpSpPr>
            <p:sp>
              <p:nvSpPr>
                <p:cNvPr id="93" name="Freeform 745">
                  <a:extLst>
                    <a:ext uri="{FF2B5EF4-FFF2-40B4-BE49-F238E27FC236}">
                      <a16:creationId xmlns:a16="http://schemas.microsoft.com/office/drawing/2014/main" id="{9C2C50F5-0055-4274-9560-0F0702D483BF}"/>
                    </a:ext>
                  </a:extLst>
                </p:cNvPr>
                <p:cNvSpPr>
                  <a:spLocks/>
                </p:cNvSpPr>
                <p:nvPr/>
              </p:nvSpPr>
              <p:spPr bwMode="auto">
                <a:xfrm>
                  <a:off x="622107" y="2376614"/>
                  <a:ext cx="348356" cy="708393"/>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96" name="Oval 746">
                  <a:extLst>
                    <a:ext uri="{FF2B5EF4-FFF2-40B4-BE49-F238E27FC236}">
                      <a16:creationId xmlns:a16="http://schemas.microsoft.com/office/drawing/2014/main" id="{3629AE0A-A79B-490B-A7F1-CF62832C3543}"/>
                    </a:ext>
                  </a:extLst>
                </p:cNvPr>
                <p:cNvSpPr>
                  <a:spLocks noChangeArrowheads="1"/>
                </p:cNvSpPr>
                <p:nvPr/>
              </p:nvSpPr>
              <p:spPr bwMode="auto">
                <a:xfrm>
                  <a:off x="690222" y="2111940"/>
                  <a:ext cx="212127" cy="21018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a:stretch/>
          </p:blipFill>
          <p:spPr>
            <a:xfrm>
              <a:off x="2123297" y="1316928"/>
              <a:ext cx="530014" cy="457062"/>
            </a:xfrm>
            <a:prstGeom prst="rect">
              <a:avLst/>
            </a:prstGeom>
          </p:spPr>
        </p:pic>
      </p:grpSp>
      <p:grpSp>
        <p:nvGrpSpPr>
          <p:cNvPr id="15" name="Group 14">
            <a:extLst>
              <a:ext uri="{FF2B5EF4-FFF2-40B4-BE49-F238E27FC236}">
                <a16:creationId xmlns:a16="http://schemas.microsoft.com/office/drawing/2014/main" id="{6FDFEA70-DB2C-4D64-BDD9-2142E9438860}"/>
              </a:ext>
            </a:extLst>
          </p:cNvPr>
          <p:cNvGrpSpPr/>
          <p:nvPr/>
        </p:nvGrpSpPr>
        <p:grpSpPr>
          <a:xfrm>
            <a:off x="2803691" y="1273721"/>
            <a:ext cx="2262796" cy="5153789"/>
            <a:chOff x="2748101" y="1248859"/>
            <a:chExt cx="2218629" cy="5053193"/>
          </a:xfrm>
        </p:grpSpPr>
        <p:grpSp>
          <p:nvGrpSpPr>
            <p:cNvPr id="23" name="Group 22">
              <a:extLst>
                <a:ext uri="{FF2B5EF4-FFF2-40B4-BE49-F238E27FC236}">
                  <a16:creationId xmlns:a16="http://schemas.microsoft.com/office/drawing/2014/main" id="{16A98EAE-3DBD-46FA-B4A1-BFC3AE78B06E}"/>
                </a:ext>
              </a:extLst>
            </p:cNvPr>
            <p:cNvGrpSpPr/>
            <p:nvPr/>
          </p:nvGrpSpPr>
          <p:grpSpPr>
            <a:xfrm>
              <a:off x="2748101" y="1295761"/>
              <a:ext cx="2218629" cy="5006291"/>
              <a:chOff x="2748101" y="1295761"/>
              <a:chExt cx="2218629" cy="5006291"/>
            </a:xfrm>
          </p:grpSpPr>
          <p:grpSp>
            <p:nvGrpSpPr>
              <p:cNvPr id="33" name="Group 32"/>
              <p:cNvGrpSpPr/>
              <p:nvPr/>
            </p:nvGrpSpPr>
            <p:grpSpPr>
              <a:xfrm>
                <a:off x="2748101" y="1295761"/>
                <a:ext cx="2218629" cy="5006291"/>
                <a:chOff x="2034745" y="971593"/>
                <a:chExt cx="1664208" cy="3755251"/>
              </a:xfrm>
            </p:grpSpPr>
            <p:sp>
              <p:nvSpPr>
                <p:cNvPr id="92" name="Rectangle 91"/>
                <p:cNvSpPr/>
                <p:nvPr/>
              </p:nvSpPr>
              <p:spPr bwMode="auto">
                <a:xfrm>
                  <a:off x="2034745"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1" name="Freeform 83"/>
                <p:cNvSpPr/>
                <p:nvPr/>
              </p:nvSpPr>
              <p:spPr bwMode="auto">
                <a:xfrm>
                  <a:off x="2034745"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Speech</a:t>
                  </a:r>
                </a:p>
              </p:txBody>
            </p:sp>
          </p:grpSp>
          <p:sp>
            <p:nvSpPr>
              <p:cNvPr id="97" name="Oval Callout 6"/>
              <p:cNvSpPr/>
              <p:nvPr/>
            </p:nvSpPr>
            <p:spPr bwMode="auto">
              <a:xfrm>
                <a:off x="3550900" y="1915078"/>
                <a:ext cx="1289293" cy="761180"/>
              </a:xfrm>
              <a:prstGeom prst="wedgeRectCallout">
                <a:avLst>
                  <a:gd name="adj1" fmla="val -5888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Give me directions to the nearest local branch.</a:t>
                </a:r>
              </a:p>
            </p:txBody>
          </p:sp>
          <p:grpSp>
            <p:nvGrpSpPr>
              <p:cNvPr id="14" name="Group 13">
                <a:extLst>
                  <a:ext uri="{FF2B5EF4-FFF2-40B4-BE49-F238E27FC236}">
                    <a16:creationId xmlns:a16="http://schemas.microsoft.com/office/drawing/2014/main" id="{5F986A16-8A9C-4A5D-87EA-EB250524FE67}"/>
                  </a:ext>
                </a:extLst>
              </p:cNvPr>
              <p:cNvGrpSpPr/>
              <p:nvPr/>
            </p:nvGrpSpPr>
            <p:grpSpPr>
              <a:xfrm>
                <a:off x="2748101" y="3250824"/>
                <a:ext cx="2218629" cy="2952379"/>
                <a:chOff x="2748101" y="3250824"/>
                <a:chExt cx="2218629" cy="2952379"/>
              </a:xfrm>
            </p:grpSpPr>
            <p:sp>
              <p:nvSpPr>
                <p:cNvPr id="100" name="Pentagon 99"/>
                <p:cNvSpPr/>
                <p:nvPr/>
              </p:nvSpPr>
              <p:spPr bwMode="auto">
                <a:xfrm rot="5400000">
                  <a:off x="3581290" y="2417635"/>
                  <a:ext cx="552251"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Bing Speech</a:t>
                  </a:r>
                </a:p>
              </p:txBody>
            </p:sp>
            <p:grpSp>
              <p:nvGrpSpPr>
                <p:cNvPr id="47" name="Group 46"/>
                <p:cNvGrpSpPr/>
                <p:nvPr/>
              </p:nvGrpSpPr>
              <p:grpSpPr>
                <a:xfrm>
                  <a:off x="2825290" y="4136415"/>
                  <a:ext cx="2064251" cy="2066788"/>
                  <a:chOff x="2067831" y="3102386"/>
                  <a:chExt cx="1548408" cy="1550311"/>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Extract intent of user</a:t>
                      </a:r>
                    </a:p>
                  </p:txBody>
                </p:sp>
              </p:grpSp>
              <p:sp>
                <p:nvSpPr>
                  <p:cNvPr id="76" name="Oval Callout 6"/>
                  <p:cNvSpPr/>
                  <p:nvPr/>
                </p:nvSpPr>
                <p:spPr bwMode="auto">
                  <a:xfrm>
                    <a:off x="2078366" y="3102386"/>
                    <a:ext cx="496513" cy="376980"/>
                  </a:xfrm>
                  <a:prstGeom prst="wedgeEllipseCallout">
                    <a:avLst>
                      <a:gd name="adj1" fmla="val 33451"/>
                      <a:gd name="adj2" fmla="val 69382"/>
                    </a:avLst>
                  </a:prstGeom>
                  <a:solidFill>
                    <a:schemeClr val="bg1">
                      <a:lumMod val="85000"/>
                    </a:schemeClr>
                  </a:solidFill>
                  <a:ln w="9525" cap="flat" cmpd="sng" algn="ctr">
                    <a:noFill/>
                    <a:prstDash val="solid"/>
                    <a:headEnd type="none" w="med" len="med"/>
                    <a:tailEnd type="none" w="med" len="med"/>
                  </a:ln>
                  <a:effectLst/>
                </p:spPr>
                <p:txBody>
                  <a:bodyPr lIns="0" tIns="0" rIns="0" bIns="0" rtlCol="0" anchor="ctr" anchorCtr="0"/>
                  <a:lstStyle/>
                  <a:p>
                    <a:pPr algn="ctr" defTabSz="913534">
                      <a:lnSpc>
                        <a:spcPts val="1469"/>
                      </a:lnSpc>
                      <a:defRPr/>
                    </a:pPr>
                    <a:endParaRPr lang="en-US" sz="1088" kern="0">
                      <a:solidFill>
                        <a:srgbClr val="505050"/>
                      </a:solidFill>
                      <a:latin typeface="Segoe UI"/>
                      <a:ea typeface="Segoe UI" pitchFamily="34" charset="0"/>
                      <a:cs typeface="Segoe UI" pitchFamily="34" charset="0"/>
                    </a:endParaRPr>
                  </a:p>
                </p:txBody>
              </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43254">
                        <a:defRPr/>
                      </a:pPr>
                      <a:endParaRPr lang="en-US" sz="2448">
                        <a:solidFill>
                          <a:srgbClr val="FFFFFF"/>
                        </a:solidFill>
                        <a:latin typeface="Segoe UI"/>
                      </a:endParaRPr>
                    </a:p>
                  </p:txBody>
                </p:sp>
              </p:grpSp>
              <p:sp>
                <p:nvSpPr>
                  <p:cNvPr id="6" name="Arrow: Left 5"/>
                  <p:cNvSpPr/>
                  <p:nvPr/>
                </p:nvSpPr>
                <p:spPr bwMode="auto">
                  <a:xfrm rot="10800000">
                    <a:off x="2630537" y="3299641"/>
                    <a:ext cx="223702" cy="14296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 name="Flowchart: Connector 8"/>
                  <p:cNvSpPr/>
                  <p:nvPr/>
                </p:nvSpPr>
                <p:spPr bwMode="auto">
                  <a:xfrm>
                    <a:off x="213125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9" name="Flowchart: Connector 108"/>
                  <p:cNvSpPr/>
                  <p:nvPr/>
                </p:nvSpPr>
                <p:spPr bwMode="auto">
                  <a:xfrm>
                    <a:off x="220822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0" name="Flowchart: Connector 109"/>
                  <p:cNvSpPr/>
                  <p:nvPr/>
                </p:nvSpPr>
                <p:spPr bwMode="auto">
                  <a:xfrm>
                    <a:off x="228519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6" name="Flowchart: Connector 115"/>
                  <p:cNvSpPr/>
                  <p:nvPr/>
                </p:nvSpPr>
                <p:spPr bwMode="auto">
                  <a:xfrm>
                    <a:off x="236216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8" name="Flowchart: Connector 117"/>
                  <p:cNvSpPr/>
                  <p:nvPr/>
                </p:nvSpPr>
                <p:spPr bwMode="auto">
                  <a:xfrm>
                    <a:off x="243913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B3D9D10B-6841-4AF6-97AA-0C6339845163}"/>
                  </a:ext>
                </a:extLst>
              </p:cNvPr>
              <p:cNvGrpSpPr/>
              <p:nvPr/>
            </p:nvGrpSpPr>
            <p:grpSpPr>
              <a:xfrm>
                <a:off x="2905765" y="2111940"/>
                <a:ext cx="348356" cy="973067"/>
                <a:chOff x="8754592" y="700282"/>
                <a:chExt cx="151053" cy="421938"/>
              </a:xfrm>
              <a:solidFill>
                <a:schemeClr val="accent3"/>
              </a:solidFill>
            </p:grpSpPr>
            <p:sp>
              <p:nvSpPr>
                <p:cNvPr id="112" name="Freeform 745">
                  <a:extLst>
                    <a:ext uri="{FF2B5EF4-FFF2-40B4-BE49-F238E27FC236}">
                      <a16:creationId xmlns:a16="http://schemas.microsoft.com/office/drawing/2014/main" id="{72039810-E5C3-4646-B27C-4D505D347FB8}"/>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13" name="Oval 746">
                  <a:extLst>
                    <a:ext uri="{FF2B5EF4-FFF2-40B4-BE49-F238E27FC236}">
                      <a16:creationId xmlns:a16="http://schemas.microsoft.com/office/drawing/2014/main" id="{24C1896E-9891-48C5-9C73-1116B9F9ECD7}"/>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p:spPr>
        </p:pic>
      </p:grpSp>
      <p:grpSp>
        <p:nvGrpSpPr>
          <p:cNvPr id="18" name="Group 17">
            <a:extLst>
              <a:ext uri="{FF2B5EF4-FFF2-40B4-BE49-F238E27FC236}">
                <a16:creationId xmlns:a16="http://schemas.microsoft.com/office/drawing/2014/main" id="{03553559-A89E-4D07-A8E6-50B3B5595CF2}"/>
              </a:ext>
            </a:extLst>
          </p:cNvPr>
          <p:cNvGrpSpPr/>
          <p:nvPr/>
        </p:nvGrpSpPr>
        <p:grpSpPr>
          <a:xfrm>
            <a:off x="5109164" y="1249229"/>
            <a:ext cx="2391703" cy="5178280"/>
            <a:chOff x="5008575" y="1224846"/>
            <a:chExt cx="2345020" cy="5077206"/>
          </a:xfrm>
        </p:grpSpPr>
        <p:grpSp>
          <p:nvGrpSpPr>
            <p:cNvPr id="24" name="Group 23">
              <a:extLst>
                <a:ext uri="{FF2B5EF4-FFF2-40B4-BE49-F238E27FC236}">
                  <a16:creationId xmlns:a16="http://schemas.microsoft.com/office/drawing/2014/main" id="{B8FD9C31-AD0C-4D39-85B8-B7C5D469D801}"/>
                </a:ext>
              </a:extLst>
            </p:cNvPr>
            <p:cNvGrpSpPr/>
            <p:nvPr/>
          </p:nvGrpSpPr>
          <p:grpSpPr>
            <a:xfrm>
              <a:off x="5008575" y="1295761"/>
              <a:ext cx="2345020" cy="5006291"/>
              <a:chOff x="5008575" y="1295761"/>
              <a:chExt cx="2345020" cy="5006291"/>
            </a:xfrm>
          </p:grpSpPr>
          <p:grpSp>
            <p:nvGrpSpPr>
              <p:cNvPr id="32" name="Group 31"/>
              <p:cNvGrpSpPr/>
              <p:nvPr/>
            </p:nvGrpSpPr>
            <p:grpSpPr>
              <a:xfrm>
                <a:off x="5008575" y="1295761"/>
                <a:ext cx="2218629" cy="5006291"/>
                <a:chOff x="3703938" y="971593"/>
                <a:chExt cx="1664208" cy="3755251"/>
              </a:xfrm>
            </p:grpSpPr>
            <p:sp>
              <p:nvSpPr>
                <p:cNvPr id="51" name="Rectangle 50"/>
                <p:cNvSpPr/>
                <p:nvPr/>
              </p:nvSpPr>
              <p:spPr bwMode="auto">
                <a:xfrm>
                  <a:off x="3703938"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3" name="Freeform 118"/>
                <p:cNvSpPr/>
                <p:nvPr/>
              </p:nvSpPr>
              <p:spPr bwMode="auto">
                <a:xfrm>
                  <a:off x="3703938"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Language</a:t>
                  </a:r>
                </a:p>
              </p:txBody>
            </p:sp>
          </p:grpSp>
          <p:sp>
            <p:nvSpPr>
              <p:cNvPr id="57" name="Oval Callout 6"/>
              <p:cNvSpPr/>
              <p:nvPr/>
            </p:nvSpPr>
            <p:spPr bwMode="auto">
              <a:xfrm>
                <a:off x="5861775" y="1915078"/>
                <a:ext cx="1159719" cy="761180"/>
              </a:xfrm>
              <a:prstGeom prst="wedgeRectCallout">
                <a:avLst>
                  <a:gd name="adj1" fmla="val -61899"/>
                  <a:gd name="adj2" fmla="val -8201"/>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Play today’s customer call recording.</a:t>
                </a:r>
              </a:p>
            </p:txBody>
          </p:sp>
          <p:grpSp>
            <p:nvGrpSpPr>
              <p:cNvPr id="12" name="Group 11">
                <a:extLst>
                  <a:ext uri="{FF2B5EF4-FFF2-40B4-BE49-F238E27FC236}">
                    <a16:creationId xmlns:a16="http://schemas.microsoft.com/office/drawing/2014/main" id="{0209C1A5-AF58-43BF-A04B-D634DC4E7B8F}"/>
                  </a:ext>
                </a:extLst>
              </p:cNvPr>
              <p:cNvGrpSpPr/>
              <p:nvPr/>
            </p:nvGrpSpPr>
            <p:grpSpPr>
              <a:xfrm>
                <a:off x="5008575" y="3250824"/>
                <a:ext cx="2345020" cy="2906578"/>
                <a:chOff x="5008575" y="3250824"/>
                <a:chExt cx="2345020" cy="2906578"/>
              </a:xfrm>
            </p:grpSpPr>
            <p:sp>
              <p:nvSpPr>
                <p:cNvPr id="54" name="Pentagon 53"/>
                <p:cNvSpPr/>
                <p:nvPr/>
              </p:nvSpPr>
              <p:spPr bwMode="auto">
                <a:xfrm rot="5400000">
                  <a:off x="5841763"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Language Understanding</a:t>
                  </a:r>
                </a:p>
              </p:txBody>
            </p:sp>
            <p:grpSp>
              <p:nvGrpSpPr>
                <p:cNvPr id="48" name="Group 47"/>
                <p:cNvGrpSpPr/>
                <p:nvPr/>
              </p:nvGrpSpPr>
              <p:grpSpPr>
                <a:xfrm>
                  <a:off x="5338208" y="5227919"/>
                  <a:ext cx="1695978" cy="929483"/>
                  <a:chOff x="3964499" y="3921129"/>
                  <a:chExt cx="1272164" cy="697211"/>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736591" y="-618132"/>
                      <a:ext cx="446734" cy="385116"/>
                    </a:xfrm>
                    <a:prstGeom prst="triangl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97605"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72164"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976129"/>
                  <a:ext cx="2195930" cy="150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defTabSz="913985" fontAlgn="base">
                    <a:lnSpc>
                      <a:spcPct val="90000"/>
                    </a:lnSpc>
                    <a:spcBef>
                      <a:spcPct val="0"/>
                    </a:spcBef>
                    <a:spcAft>
                      <a:spcPct val="0"/>
                    </a:spcAft>
                    <a:defRPr/>
                  </a:pPr>
                  <a:r>
                    <a:rPr lang="en-US" sz="1088" kern="0">
                      <a:solidFill>
                        <a:srgbClr val="505050"/>
                      </a:solidFill>
                      <a:latin typeface="Segoe UI"/>
                    </a:rPr>
                    <a:t>Natural Language Processing</a:t>
                  </a:r>
                </a:p>
              </p:txBody>
            </p:sp>
            <p:sp>
              <p:nvSpPr>
                <p:cNvPr id="115" name="TextBox 7"/>
                <p:cNvSpPr txBox="1"/>
                <p:nvPr/>
              </p:nvSpPr>
              <p:spPr>
                <a:xfrm>
                  <a:off x="5125341" y="4301895"/>
                  <a:ext cx="2022731" cy="826125"/>
                </a:xfrm>
                <a:prstGeom prst="rect">
                  <a:avLst/>
                </a:prstGeom>
                <a:noFill/>
                <a:ln w="25400">
                  <a:solidFill>
                    <a:srgbClr val="6E6E73">
                      <a:lumMod val="20000"/>
                      <a:lumOff val="80000"/>
                    </a:srgbClr>
                  </a:solidFill>
                </a:ln>
              </p:spPr>
              <p:txBody>
                <a:bodyPr wrap="square" lIns="179209" tIns="143367" rIns="179209" bIns="143367" rtlCol="0">
                  <a:spAutoFit/>
                </a:bodyPr>
                <a:lstStyle/>
                <a:p>
                  <a:pPr marL="0" lvl="1" defTabSz="913904">
                    <a:defRPr/>
                  </a:pPr>
                  <a:r>
                    <a:rPr lang="en-US" sz="1198" kern="0">
                      <a:solidFill>
                        <a:sysClr val="windowText" lastClr="000000"/>
                      </a:solidFill>
                      <a:latin typeface="Consolas" panose="020B0609020204030204" pitchFamily="49" charset="0"/>
                      <a:cs typeface="Consolas" panose="020B0609020204030204" pitchFamily="49" charset="0"/>
                    </a:rPr>
                    <a:t>Intent: </a:t>
                  </a:r>
                  <a:r>
                    <a:rPr lang="en-US" sz="1198" kern="0" err="1">
                      <a:solidFill>
                        <a:sysClr val="windowText" lastClr="000000"/>
                      </a:solidFill>
                      <a:latin typeface="Consolas" panose="020B0609020204030204" pitchFamily="49" charset="0"/>
                      <a:cs typeface="Consolas" panose="020B0609020204030204" pitchFamily="49" charset="0"/>
                    </a:rPr>
                    <a:t>PlayCall</a:t>
                  </a:r>
                  <a:endParaRPr lang="en-US" sz="1198" kern="0">
                    <a:solidFill>
                      <a:sysClr val="windowText" lastClr="000000"/>
                    </a:solidFill>
                    <a:latin typeface="Consolas" panose="020B0609020204030204" pitchFamily="49" charset="0"/>
                    <a:cs typeface="Consolas" panose="020B0609020204030204" pitchFamily="49" charset="0"/>
                  </a:endParaRPr>
                </a:p>
                <a:p>
                  <a:pPr marL="0" lvl="1" defTabSz="913904">
                    <a:defRPr/>
                  </a:pPr>
                  <a:r>
                    <a:rPr lang="en-US" sz="1198"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913904">
                    <a:defRPr/>
                  </a:pPr>
                  <a:r>
                    <a:rPr lang="en-US" sz="1198"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98"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grpSp>
          <p:grpSp>
            <p:nvGrpSpPr>
              <p:cNvPr id="124" name="Group 123">
                <a:extLst>
                  <a:ext uri="{FF2B5EF4-FFF2-40B4-BE49-F238E27FC236}">
                    <a16:creationId xmlns:a16="http://schemas.microsoft.com/office/drawing/2014/main" id="{B4C8770B-619B-478E-9A39-8CE904E3DFDB}"/>
                  </a:ext>
                </a:extLst>
              </p:cNvPr>
              <p:cNvGrpSpPr/>
              <p:nvPr/>
            </p:nvGrpSpPr>
            <p:grpSpPr>
              <a:xfrm>
                <a:off x="5177559" y="2111940"/>
                <a:ext cx="348356" cy="973067"/>
                <a:chOff x="8754592" y="700282"/>
                <a:chExt cx="151053" cy="421938"/>
              </a:xfrm>
              <a:solidFill>
                <a:schemeClr val="accent3"/>
              </a:solidFill>
            </p:grpSpPr>
            <p:sp>
              <p:nvSpPr>
                <p:cNvPr id="125" name="Freeform 745">
                  <a:extLst>
                    <a:ext uri="{FF2B5EF4-FFF2-40B4-BE49-F238E27FC236}">
                      <a16:creationId xmlns:a16="http://schemas.microsoft.com/office/drawing/2014/main" id="{B452F556-6BBB-4EE7-BBA4-EDB454E0130B}"/>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6" name="Oval 746">
                  <a:extLst>
                    <a:ext uri="{FF2B5EF4-FFF2-40B4-BE49-F238E27FC236}">
                      <a16:creationId xmlns:a16="http://schemas.microsoft.com/office/drawing/2014/main" id="{BF68AA4D-FA52-4B4F-952D-F8D75C067A3B}"/>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p:spPr>
        </p:pic>
      </p:grpSp>
      <p:grpSp>
        <p:nvGrpSpPr>
          <p:cNvPr id="29" name="Group 28">
            <a:extLst>
              <a:ext uri="{FF2B5EF4-FFF2-40B4-BE49-F238E27FC236}">
                <a16:creationId xmlns:a16="http://schemas.microsoft.com/office/drawing/2014/main" id="{034927FD-1972-4C08-9FCB-B6FA57508D41}"/>
              </a:ext>
            </a:extLst>
          </p:cNvPr>
          <p:cNvGrpSpPr/>
          <p:nvPr/>
        </p:nvGrpSpPr>
        <p:grpSpPr>
          <a:xfrm>
            <a:off x="7414636" y="1298393"/>
            <a:ext cx="2262796" cy="5129116"/>
            <a:chOff x="7269046" y="1273050"/>
            <a:chExt cx="2218629" cy="5029002"/>
          </a:xfrm>
        </p:grpSpPr>
        <p:grpSp>
          <p:nvGrpSpPr>
            <p:cNvPr id="25" name="Group 24">
              <a:extLst>
                <a:ext uri="{FF2B5EF4-FFF2-40B4-BE49-F238E27FC236}">
                  <a16:creationId xmlns:a16="http://schemas.microsoft.com/office/drawing/2014/main" id="{7B6BA74C-3395-4F77-865D-0C3B6B8E9E84}"/>
                </a:ext>
              </a:extLst>
            </p:cNvPr>
            <p:cNvGrpSpPr/>
            <p:nvPr/>
          </p:nvGrpSpPr>
          <p:grpSpPr>
            <a:xfrm>
              <a:off x="7269046" y="1295761"/>
              <a:ext cx="2218629" cy="5006291"/>
              <a:chOff x="7269046" y="1295761"/>
              <a:chExt cx="2218629" cy="5006291"/>
            </a:xfrm>
          </p:grpSpPr>
          <p:grpSp>
            <p:nvGrpSpPr>
              <p:cNvPr id="31" name="Group 30"/>
              <p:cNvGrpSpPr/>
              <p:nvPr/>
            </p:nvGrpSpPr>
            <p:grpSpPr>
              <a:xfrm>
                <a:off x="7269046" y="1295761"/>
                <a:ext cx="2218629" cy="5006291"/>
                <a:chOff x="5373514" y="971593"/>
                <a:chExt cx="1664208" cy="3755251"/>
              </a:xfrm>
            </p:grpSpPr>
            <p:sp>
              <p:nvSpPr>
                <p:cNvPr id="82" name="Rectangle 81"/>
                <p:cNvSpPr/>
                <p:nvPr/>
              </p:nvSpPr>
              <p:spPr bwMode="auto">
                <a:xfrm>
                  <a:off x="5373514"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7" name="Freeform 117"/>
                <p:cNvSpPr/>
                <p:nvPr/>
              </p:nvSpPr>
              <p:spPr bwMode="auto">
                <a:xfrm>
                  <a:off x="5373514"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Knowledge</a:t>
                  </a:r>
                </a:p>
              </p:txBody>
            </p:sp>
          </p:grpSp>
          <p:sp>
            <p:nvSpPr>
              <p:cNvPr id="86" name="Oval Callout 6"/>
              <p:cNvSpPr/>
              <p:nvPr/>
            </p:nvSpPr>
            <p:spPr bwMode="auto">
              <a:xfrm>
                <a:off x="8092221" y="1915078"/>
                <a:ext cx="1345945" cy="761180"/>
              </a:xfrm>
              <a:prstGeom prst="wedgeRectCallout">
                <a:avLst>
                  <a:gd name="adj1" fmla="val -5834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wrap="none"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Top publications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in customer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lifecycle trends?</a:t>
                </a:r>
              </a:p>
            </p:txBody>
          </p:sp>
          <p:grpSp>
            <p:nvGrpSpPr>
              <p:cNvPr id="11" name="Group 10">
                <a:extLst>
                  <a:ext uri="{FF2B5EF4-FFF2-40B4-BE49-F238E27FC236}">
                    <a16:creationId xmlns:a16="http://schemas.microsoft.com/office/drawing/2014/main" id="{1191C108-7039-4FFB-A509-C44EA3D3D461}"/>
                  </a:ext>
                </a:extLst>
              </p:cNvPr>
              <p:cNvGrpSpPr/>
              <p:nvPr/>
            </p:nvGrpSpPr>
            <p:grpSpPr>
              <a:xfrm>
                <a:off x="7269046" y="3250824"/>
                <a:ext cx="2218629" cy="2982071"/>
                <a:chOff x="7269046" y="3250824"/>
                <a:chExt cx="2218629" cy="2982071"/>
              </a:xfrm>
            </p:grpSpPr>
            <p:sp>
              <p:nvSpPr>
                <p:cNvPr id="87" name="Pentagon 86"/>
                <p:cNvSpPr/>
                <p:nvPr/>
              </p:nvSpPr>
              <p:spPr bwMode="auto">
                <a:xfrm rot="5400000">
                  <a:off x="8102235" y="2417635"/>
                  <a:ext cx="552252"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Knowledge Exploration</a:t>
                  </a:r>
                </a:p>
              </p:txBody>
            </p:sp>
            <p:grpSp>
              <p:nvGrpSpPr>
                <p:cNvPr id="41" name="Group 40"/>
                <p:cNvGrpSpPr/>
                <p:nvPr/>
              </p:nvGrpSpPr>
              <p:grpSpPr>
                <a:xfrm>
                  <a:off x="7363470" y="3961241"/>
                  <a:ext cx="2029781" cy="2271654"/>
                  <a:chOff x="5408489" y="2970987"/>
                  <a:chExt cx="1522552" cy="1703982"/>
                </a:xfrm>
              </p:grpSpPr>
              <p:sp>
                <p:nvSpPr>
                  <p:cNvPr id="89" name="TextBox 7"/>
                  <p:cNvSpPr txBox="1"/>
                  <p:nvPr/>
                </p:nvSpPr>
                <p:spPr>
                  <a:xfrm>
                    <a:off x="5408489" y="2970987"/>
                    <a:ext cx="1109837" cy="125581"/>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are the top results:</a:t>
                    </a:r>
                  </a:p>
                </p:txBody>
              </p:sp>
              <p:sp>
                <p:nvSpPr>
                  <p:cNvPr id="13" name="Rectangle 12"/>
                  <p:cNvSpPr/>
                  <p:nvPr/>
                </p:nvSpPr>
                <p:spPr bwMode="auto">
                  <a:xfrm>
                    <a:off x="5408489" y="4419834"/>
                    <a:ext cx="1522552" cy="25513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Language Around Customer Lifecycles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 the Banking Industry</a:t>
                    </a:r>
                  </a:p>
                </p:txBody>
              </p:sp>
              <p:sp>
                <p:nvSpPr>
                  <p:cNvPr id="133" name="Rectangle 132"/>
                  <p:cNvSpPr/>
                  <p:nvPr/>
                </p:nvSpPr>
                <p:spPr bwMode="auto">
                  <a:xfrm>
                    <a:off x="6575477" y="4591390"/>
                    <a:ext cx="285861" cy="58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243254">
                      <a:lnSpc>
                        <a:spcPct val="90000"/>
                      </a:lnSpc>
                      <a:spcAft>
                        <a:spcPts val="272"/>
                      </a:spcAft>
                      <a:defRPr/>
                    </a:pPr>
                    <a:r>
                      <a:rPr lang="en-US" sz="612">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View PDF</a:t>
                    </a:r>
                  </a:p>
                </p:txBody>
              </p:sp>
              <p:sp>
                <p:nvSpPr>
                  <p:cNvPr id="134" name="Rectangle 133"/>
                  <p:cNvSpPr/>
                  <p:nvPr/>
                </p:nvSpPr>
                <p:spPr bwMode="auto">
                  <a:xfrm>
                    <a:off x="5408489" y="3585262"/>
                    <a:ext cx="1522552" cy="432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Predictive Customer Lifecycle</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Management (CLM)</a:t>
                    </a:r>
                  </a:p>
                  <a:p>
                    <a:pPr defTabSz="1243254">
                      <a:spcAft>
                        <a:spcPts val="272"/>
                      </a:spcAft>
                      <a:defRPr/>
                    </a:pPr>
                    <a:r>
                      <a:rPr lang="en-US" sz="612">
                        <a:solidFill>
                          <a:srgbClr val="505050"/>
                        </a:solidFill>
                        <a:latin typeface="Segoe UI"/>
                        <a:ea typeface="Segoe UI" pitchFamily="34" charset="0"/>
                        <a:cs typeface="Segoe UI Semibold" panose="020B0702040204020203" pitchFamily="34" charset="0"/>
                      </a:rPr>
                      <a:t>The purpose of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 is to maximize both customer retention and .... Predictive trend analysis provides business visibility.</a:t>
                    </a:r>
                    <a:endParaRPr lang="en-US" sz="612">
                      <a:solidFill>
                        <a:srgbClr val="505050"/>
                      </a:solidFill>
                      <a:latin typeface="Segoe UI"/>
                      <a:cs typeface="Segoe UI Semibold" panose="020B0702040204020203" pitchFamily="34" charset="0"/>
                    </a:endParaRPr>
                  </a:p>
                </p:txBody>
              </p:sp>
              <p:sp>
                <p:nvSpPr>
                  <p:cNvPr id="138" name="Rectangle 137"/>
                  <p:cNvSpPr/>
                  <p:nvPr/>
                </p:nvSpPr>
                <p:spPr bwMode="auto">
                  <a:xfrm>
                    <a:off x="5408489" y="3139639"/>
                    <a:ext cx="1522552" cy="417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Relationship Management –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5 Key Trends for 2014 CRM</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Oct 28, 2015 – </a:t>
                    </a:r>
                    <a:r>
                      <a:rPr lang="en-US" sz="612">
                        <a:solidFill>
                          <a:srgbClr val="505050"/>
                        </a:solidFill>
                        <a:latin typeface="Segoe UI"/>
                        <a:ea typeface="Segoe UI" pitchFamily="34" charset="0"/>
                        <a:cs typeface="Segoe UI Semibold" panose="020B0702040204020203" pitchFamily="34" charset="0"/>
                      </a:rPr>
                      <a:t>Here are FIVE key </a:t>
                    </a:r>
                    <a:r>
                      <a:rPr lang="en-US" sz="612" b="1">
                        <a:solidFill>
                          <a:srgbClr val="505050"/>
                        </a:solidFill>
                        <a:latin typeface="Segoe UI"/>
                        <a:ea typeface="Segoe UI" pitchFamily="34" charset="0"/>
                        <a:cs typeface="Segoe UI Semibold" panose="020B0702040204020203" pitchFamily="34" charset="0"/>
                      </a:rPr>
                      <a:t>trends </a:t>
                    </a:r>
                    <a:r>
                      <a:rPr lang="en-US" sz="612">
                        <a:solidFill>
                          <a:srgbClr val="505050"/>
                        </a:solidFill>
                        <a:latin typeface="Segoe UI"/>
                        <a:ea typeface="Segoe UI" pitchFamily="34" charset="0"/>
                        <a:cs typeface="Segoe UI Semibold" panose="020B0702040204020203" pitchFamily="34" charset="0"/>
                      </a:rPr>
                      <a:t>in 2014 that would help marketers in rolling ... Of late, marketers are looking at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a:t>
                    </a:r>
                    <a:endParaRPr lang="en-US" sz="612">
                      <a:solidFill>
                        <a:srgbClr val="505050"/>
                      </a:solidFill>
                      <a:latin typeface="Segoe UI"/>
                      <a:cs typeface="Segoe UI Semibold" panose="020B0702040204020203" pitchFamily="34" charset="0"/>
                    </a:endParaRPr>
                  </a:p>
                </p:txBody>
              </p:sp>
              <p:sp>
                <p:nvSpPr>
                  <p:cNvPr id="140" name="Rectangle 139"/>
                  <p:cNvSpPr/>
                  <p:nvPr/>
                </p:nvSpPr>
                <p:spPr bwMode="auto">
                  <a:xfrm>
                    <a:off x="5408489" y="4046203"/>
                    <a:ext cx="1522552" cy="3456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Trends 2016: The Future of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Service</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Jan 5, 2016 </a:t>
                    </a:r>
                    <a:r>
                      <a:rPr lang="en-US" sz="612">
                        <a:solidFill>
                          <a:srgbClr val="505050"/>
                        </a:solidFill>
                        <a:latin typeface="Segoe UI"/>
                        <a:ea typeface="Segoe UI" pitchFamily="34" charset="0"/>
                        <a:cs typeface="Segoe UI Semibold" panose="020B0702040204020203" pitchFamily="34" charset="0"/>
                      </a:rPr>
                      <a:t>– The top 10 </a:t>
                    </a:r>
                    <a:r>
                      <a:rPr lang="en-US" sz="612" b="1">
                        <a:solidFill>
                          <a:srgbClr val="505050"/>
                        </a:solidFill>
                        <a:latin typeface="Segoe UI"/>
                        <a:ea typeface="Segoe UI" pitchFamily="34" charset="0"/>
                        <a:cs typeface="Segoe UI Semibold" panose="020B0702040204020203" pitchFamily="34" charset="0"/>
                      </a:rPr>
                      <a:t>customer </a:t>
                    </a:r>
                    <a:r>
                      <a:rPr lang="en-US" sz="612">
                        <a:solidFill>
                          <a:srgbClr val="505050"/>
                        </a:solidFill>
                        <a:latin typeface="Segoe UI"/>
                        <a:ea typeface="Segoe UI" pitchFamily="34" charset="0"/>
                        <a:cs typeface="Segoe UI Semibold" panose="020B0702040204020203" pitchFamily="34" charset="0"/>
                      </a:rPr>
                      <a:t>service </a:t>
                    </a:r>
                    <a:r>
                      <a:rPr lang="en-US" sz="612" b="1">
                        <a:solidFill>
                          <a:srgbClr val="505050"/>
                        </a:solidFill>
                        <a:latin typeface="Segoe UI"/>
                        <a:ea typeface="Segoe UI" pitchFamily="34" charset="0"/>
                        <a:cs typeface="Segoe UI Semibold" panose="020B0702040204020203" pitchFamily="34" charset="0"/>
                      </a:rPr>
                      <a:t>trends</a:t>
                    </a:r>
                    <a:r>
                      <a:rPr lang="en-US" sz="612">
                        <a:solidFill>
                          <a:srgbClr val="505050"/>
                        </a:solidFill>
                        <a:latin typeface="Segoe UI"/>
                        <a:ea typeface="Segoe UI" pitchFamily="34" charset="0"/>
                        <a:cs typeface="Segoe UI Semibold" panose="020B0702040204020203" pitchFamily="34" charset="0"/>
                      </a:rPr>
                      <a:t> for 2016 that .... North American Consumer</a:t>
                    </a:r>
                    <a:endParaRPr lang="en-US" sz="612">
                      <a:solidFill>
                        <a:srgbClr val="505050"/>
                      </a:solidFill>
                      <a:latin typeface="Segoe UI"/>
                      <a:cs typeface="Segoe UI Semibold" panose="020B0702040204020203" pitchFamily="34" charset="0"/>
                    </a:endParaRPr>
                  </a:p>
                </p:txBody>
              </p:sp>
            </p:grpSp>
          </p:grpSp>
          <p:grpSp>
            <p:nvGrpSpPr>
              <p:cNvPr id="127" name="Group 126">
                <a:extLst>
                  <a:ext uri="{FF2B5EF4-FFF2-40B4-BE49-F238E27FC236}">
                    <a16:creationId xmlns:a16="http://schemas.microsoft.com/office/drawing/2014/main" id="{31700B75-9955-44E0-B5E0-1910C9AA0D97}"/>
                  </a:ext>
                </a:extLst>
              </p:cNvPr>
              <p:cNvGrpSpPr/>
              <p:nvPr/>
            </p:nvGrpSpPr>
            <p:grpSpPr>
              <a:xfrm>
                <a:off x="7427291" y="2111940"/>
                <a:ext cx="348356" cy="973067"/>
                <a:chOff x="8754592" y="700282"/>
                <a:chExt cx="151053" cy="421938"/>
              </a:xfrm>
              <a:solidFill>
                <a:schemeClr val="accent3"/>
              </a:solidFill>
            </p:grpSpPr>
            <p:sp>
              <p:nvSpPr>
                <p:cNvPr id="128" name="Freeform 745">
                  <a:extLst>
                    <a:ext uri="{FF2B5EF4-FFF2-40B4-BE49-F238E27FC236}">
                      <a16:creationId xmlns:a16="http://schemas.microsoft.com/office/drawing/2014/main" id="{A6D758E7-2B1E-431A-9A78-80C89CE3974F}"/>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9" name="Oval 746">
                  <a:extLst>
                    <a:ext uri="{FF2B5EF4-FFF2-40B4-BE49-F238E27FC236}">
                      <a16:creationId xmlns:a16="http://schemas.microsoft.com/office/drawing/2014/main" id="{7B8DE745-4694-4D56-971C-609BBF6B14F6}"/>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p:spPr>
        </p:pic>
      </p:grpSp>
      <p:grpSp>
        <p:nvGrpSpPr>
          <p:cNvPr id="34" name="Group 33">
            <a:extLst>
              <a:ext uri="{FF2B5EF4-FFF2-40B4-BE49-F238E27FC236}">
                <a16:creationId xmlns:a16="http://schemas.microsoft.com/office/drawing/2014/main" id="{015611C8-1869-4BBC-8A09-E965065EC8F3}"/>
              </a:ext>
            </a:extLst>
          </p:cNvPr>
          <p:cNvGrpSpPr/>
          <p:nvPr/>
        </p:nvGrpSpPr>
        <p:grpSpPr>
          <a:xfrm>
            <a:off x="9720107" y="1211264"/>
            <a:ext cx="2345884" cy="5216245"/>
            <a:chOff x="9529517" y="1187622"/>
            <a:chExt cx="2300095" cy="5114430"/>
          </a:xfrm>
        </p:grpSpPr>
        <p:grpSp>
          <p:nvGrpSpPr>
            <p:cNvPr id="26" name="Group 25">
              <a:extLst>
                <a:ext uri="{FF2B5EF4-FFF2-40B4-BE49-F238E27FC236}">
                  <a16:creationId xmlns:a16="http://schemas.microsoft.com/office/drawing/2014/main" id="{A0A11364-6BD8-4089-A618-10D16930777D}"/>
                </a:ext>
              </a:extLst>
            </p:cNvPr>
            <p:cNvGrpSpPr/>
            <p:nvPr/>
          </p:nvGrpSpPr>
          <p:grpSpPr>
            <a:xfrm>
              <a:off x="9529517" y="1295761"/>
              <a:ext cx="2218629" cy="5006291"/>
              <a:chOff x="9529517" y="1295761"/>
              <a:chExt cx="2218629" cy="5006291"/>
            </a:xfrm>
          </p:grpSpPr>
          <p:grpSp>
            <p:nvGrpSpPr>
              <p:cNvPr id="30" name="Group 29"/>
              <p:cNvGrpSpPr/>
              <p:nvPr/>
            </p:nvGrpSpPr>
            <p:grpSpPr>
              <a:xfrm>
                <a:off x="9529517" y="1295761"/>
                <a:ext cx="2218629" cy="5006291"/>
                <a:chOff x="7134477" y="971593"/>
                <a:chExt cx="1664208" cy="3755251"/>
              </a:xfrm>
            </p:grpSpPr>
            <p:sp>
              <p:nvSpPr>
                <p:cNvPr id="60" name="Rectangle 59"/>
                <p:cNvSpPr/>
                <p:nvPr/>
              </p:nvSpPr>
              <p:spPr bwMode="auto">
                <a:xfrm>
                  <a:off x="7134477"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3" name="Freeform 97"/>
                <p:cNvSpPr/>
                <p:nvPr/>
              </p:nvSpPr>
              <p:spPr bwMode="auto">
                <a:xfrm>
                  <a:off x="7134477"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Search</a:t>
                  </a:r>
                </a:p>
              </p:txBody>
            </p:sp>
          </p:grpSp>
          <p:sp>
            <p:nvSpPr>
              <p:cNvPr id="64" name="Oval Callout 6"/>
              <p:cNvSpPr/>
              <p:nvPr/>
            </p:nvSpPr>
            <p:spPr bwMode="auto">
              <a:xfrm>
                <a:off x="10335285" y="1915078"/>
                <a:ext cx="1159718" cy="761180"/>
              </a:xfrm>
              <a:prstGeom prst="wedgeRectCallout">
                <a:avLst>
                  <a:gd name="adj1" fmla="val -61078"/>
                  <a:gd name="adj2" fmla="val -8827"/>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Search for ‘fraud prevention’ </a:t>
                </a:r>
              </a:p>
            </p:txBody>
          </p:sp>
          <p:grpSp>
            <p:nvGrpSpPr>
              <p:cNvPr id="10" name="Group 9">
                <a:extLst>
                  <a:ext uri="{FF2B5EF4-FFF2-40B4-BE49-F238E27FC236}">
                    <a16:creationId xmlns:a16="http://schemas.microsoft.com/office/drawing/2014/main" id="{353FB77B-24EB-4166-8242-1FB48779FE39}"/>
                  </a:ext>
                </a:extLst>
              </p:cNvPr>
              <p:cNvGrpSpPr/>
              <p:nvPr/>
            </p:nvGrpSpPr>
            <p:grpSpPr>
              <a:xfrm>
                <a:off x="9529517" y="3250824"/>
                <a:ext cx="2218629" cy="2800226"/>
                <a:chOff x="9529517" y="3250824"/>
                <a:chExt cx="2218629" cy="2800226"/>
              </a:xfrm>
            </p:grpSpPr>
            <p:sp>
              <p:nvSpPr>
                <p:cNvPr id="65" name="Pentagon 64"/>
                <p:cNvSpPr/>
                <p:nvPr/>
              </p:nvSpPr>
              <p:spPr bwMode="auto">
                <a:xfrm rot="5400000">
                  <a:off x="10362705"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Bing News Search</a:t>
                  </a:r>
                </a:p>
              </p:txBody>
            </p:sp>
            <p:sp>
              <p:nvSpPr>
                <p:cNvPr id="107" name="TextBox 7"/>
                <p:cNvSpPr txBox="1"/>
                <p:nvPr/>
              </p:nvSpPr>
              <p:spPr>
                <a:xfrm>
                  <a:off x="9663679" y="3961241"/>
                  <a:ext cx="1308050" cy="167418"/>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is what I found: </a:t>
                  </a:r>
                </a:p>
              </p:txBody>
            </p:sp>
            <p:sp>
              <p:nvSpPr>
                <p:cNvPr id="117" name="Rectangle 116"/>
                <p:cNvSpPr/>
                <p:nvPr/>
              </p:nvSpPr>
              <p:spPr bwMode="auto">
                <a:xfrm>
                  <a:off x="9999370" y="4185020"/>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It also investigates the top three expected </a:t>
                  </a:r>
                  <a:r>
                    <a:rPr lang="en-US" sz="612" b="1">
                      <a:solidFill>
                        <a:srgbClr val="505050"/>
                      </a:solidFill>
                      <a:latin typeface="Segoe UI"/>
                      <a:cs typeface="Segoe UI Semibold" panose="020B0702040204020203" pitchFamily="34" charset="0"/>
                    </a:rPr>
                    <a:t>Fraud</a:t>
                  </a:r>
                  <a:r>
                    <a:rPr lang="en-US" sz="612">
                      <a:solidFill>
                        <a:srgbClr val="505050"/>
                      </a:solidFill>
                      <a:latin typeface="Segoe UI"/>
                      <a:cs typeface="Segoe UI Semibold" panose="020B0702040204020203" pitchFamily="34" charset="0"/>
                    </a:rPr>
                    <a:t> Detection and </a:t>
                  </a:r>
                  <a:r>
                    <a:rPr lang="en-US" sz="612" b="1">
                      <a:solidFill>
                        <a:srgbClr val="505050"/>
                      </a:solidFill>
                      <a:latin typeface="Segoe UI"/>
                      <a:cs typeface="Segoe UI Semibold" panose="020B0702040204020203" pitchFamily="34" charset="0"/>
                    </a:rPr>
                    <a:t>Prevention</a:t>
                  </a:r>
                  <a:r>
                    <a:rPr lang="en-US" sz="612">
                      <a:solidFill>
                        <a:srgbClr val="505050"/>
                      </a:soli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4185020"/>
                  <a:ext cx="422013" cy="557882"/>
                </a:xfrm>
                <a:prstGeom prst="rect">
                  <a:avLst/>
                </a:prstGeom>
              </p:spPr>
            </p:pic>
            <p:sp>
              <p:nvSpPr>
                <p:cNvPr id="120" name="Rectangle 119"/>
                <p:cNvSpPr/>
                <p:nvPr/>
              </p:nvSpPr>
              <p:spPr bwMode="auto">
                <a:xfrm>
                  <a:off x="9999370" y="4780158"/>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First, let’s point out that there is not one absolute answer—there are “pros” and “cons” 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780158"/>
                  <a:ext cx="417433" cy="569960"/>
                </a:xfrm>
                <a:prstGeom prst="rect">
                  <a:avLst/>
                </a:prstGeom>
              </p:spPr>
            </p:pic>
            <p:sp>
              <p:nvSpPr>
                <p:cNvPr id="122" name="Rectangle 121"/>
                <p:cNvSpPr/>
                <p:nvPr/>
              </p:nvSpPr>
              <p:spPr bwMode="auto">
                <a:xfrm>
                  <a:off x="9998417" y="5390881"/>
                  <a:ext cx="1698680" cy="6601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Michael heads fraud prevention tool. Online 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5390881"/>
                  <a:ext cx="417433" cy="569960"/>
                </a:xfrm>
                <a:prstGeom prst="rect">
                  <a:avLst/>
                </a:prstGeom>
              </p:spPr>
            </p:pic>
          </p:grpSp>
          <p:grpSp>
            <p:nvGrpSpPr>
              <p:cNvPr id="130" name="Group 129">
                <a:extLst>
                  <a:ext uri="{FF2B5EF4-FFF2-40B4-BE49-F238E27FC236}">
                    <a16:creationId xmlns:a16="http://schemas.microsoft.com/office/drawing/2014/main" id="{F3732E56-E6C0-4E82-9C15-FFB73134CF4A}"/>
                  </a:ext>
                </a:extLst>
              </p:cNvPr>
              <p:cNvGrpSpPr/>
              <p:nvPr/>
            </p:nvGrpSpPr>
            <p:grpSpPr>
              <a:xfrm>
                <a:off x="9709376" y="2111940"/>
                <a:ext cx="348356" cy="973067"/>
                <a:chOff x="8754592" y="700282"/>
                <a:chExt cx="151053" cy="421938"/>
              </a:xfrm>
              <a:solidFill>
                <a:schemeClr val="accent3"/>
              </a:solidFill>
            </p:grpSpPr>
            <p:sp>
              <p:nvSpPr>
                <p:cNvPr id="131" name="Freeform 745">
                  <a:extLst>
                    <a:ext uri="{FF2B5EF4-FFF2-40B4-BE49-F238E27FC236}">
                      <a16:creationId xmlns:a16="http://schemas.microsoft.com/office/drawing/2014/main" id="{B10AD9AA-051D-4EF1-881F-86F48B96F406}"/>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32" name="Oval 746">
                  <a:extLst>
                    <a:ext uri="{FF2B5EF4-FFF2-40B4-BE49-F238E27FC236}">
                      <a16:creationId xmlns:a16="http://schemas.microsoft.com/office/drawing/2014/main" id="{788E2C36-E97F-4B1D-B1E4-658ED36C010A}"/>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p:spPr>
        </p:pic>
      </p:grpSp>
      <p:sp>
        <p:nvSpPr>
          <p:cNvPr id="35" name="Rectangle 34">
            <a:extLst>
              <a:ext uri="{FF2B5EF4-FFF2-40B4-BE49-F238E27FC236}">
                <a16:creationId xmlns:a16="http://schemas.microsoft.com/office/drawing/2014/main" id="{94E3A8D2-680D-42EA-8385-8EC60833FBD3}"/>
              </a:ext>
            </a:extLst>
          </p:cNvPr>
          <p:cNvSpPr/>
          <p:nvPr/>
        </p:nvSpPr>
        <p:spPr>
          <a:xfrm>
            <a:off x="2268073" y="6379879"/>
            <a:ext cx="8073942" cy="646331"/>
          </a:xfrm>
          <a:prstGeom prst="rect">
            <a:avLst/>
          </a:prstGeom>
        </p:spPr>
        <p:txBody>
          <a:bodyPr wrap="none">
            <a:spAutoFit/>
          </a:bodyPr>
          <a:lstStyle/>
          <a:p>
            <a:r>
              <a:rPr lang="en-US" dirty="0"/>
              <a:t>Face Demo: </a:t>
            </a:r>
            <a:r>
              <a:rPr lang="en-US" dirty="0">
                <a:hlinkClick r:id="rId14"/>
              </a:rPr>
              <a:t>https://azure.microsoft.com/en-us/services/cognitive-services/face/</a:t>
            </a:r>
            <a:endParaRPr lang="en-US" dirty="0"/>
          </a:p>
          <a:p>
            <a:r>
              <a:rPr lang="en-US" dirty="0"/>
              <a:t>Video Indexer Demo: </a:t>
            </a:r>
            <a:r>
              <a:rPr lang="en-US" dirty="0">
                <a:hlinkClick r:id="rId15"/>
              </a:rPr>
              <a:t>https://www.videoindexer.ai/media/1b4b02616d/</a:t>
            </a:r>
            <a:r>
              <a:rPr lang="en-US" dirty="0"/>
              <a:t>   </a:t>
            </a:r>
          </a:p>
        </p:txBody>
      </p:sp>
    </p:spTree>
    <p:extLst>
      <p:ext uri="{BB962C8B-B14F-4D97-AF65-F5344CB8AC3E}">
        <p14:creationId xmlns:p14="http://schemas.microsoft.com/office/powerpoint/2010/main" val="72760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3.125E-6 -4.44444E-6 L 3.125E-6 0.03172 " pathEditMode="relative" rAng="0" ptsTypes="AA">
                                      <p:cBhvr>
                                        <p:cTn id="9" dur="500" spd="-100000" fill="hold"/>
                                        <p:tgtEl>
                                          <p:spTgt spid="28"/>
                                        </p:tgtEl>
                                        <p:attrNameLst>
                                          <p:attrName>ppt_x</p:attrName>
                                          <p:attrName>ppt_y</p:attrName>
                                        </p:attrNameLst>
                                      </p:cBhvr>
                                      <p:rCtr x="0" y="1574"/>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4.79167E-6 4.81481E-6 L 4.79167E-6 0.03171 " pathEditMode="relative" rAng="0" ptsTypes="AA">
                                      <p:cBhvr>
                                        <p:cTn id="14" dur="500" spd="-100000" fill="hold"/>
                                        <p:tgtEl>
                                          <p:spTgt spid="8"/>
                                        </p:tgtEl>
                                        <p:attrNameLst>
                                          <p:attrName>ppt_x</p:attrName>
                                          <p:attrName>ppt_y</p:attrName>
                                        </p:attrNameLst>
                                      </p:cBhvr>
                                      <p:rCtr x="0" y="157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4.79167E-6 4.81481E-6 L 4.79167E-6 0.03171 " pathEditMode="relative" rAng="0" ptsTypes="AA">
                                      <p:cBhvr>
                                        <p:cTn id="19" dur="500" spd="-100000" fill="hold"/>
                                        <p:tgtEl>
                                          <p:spTgt spid="7"/>
                                        </p:tgtEl>
                                        <p:attrNameLst>
                                          <p:attrName>ppt_x</p:attrName>
                                          <p:attrName>ppt_y</p:attrName>
                                        </p:attrNameLst>
                                      </p:cBhvr>
                                      <p:rCtr x="0" y="1574"/>
                                    </p:animMotion>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grpId="1" nodeType="withEffect">
                                  <p:stCondLst>
                                    <p:cond delay="0"/>
                                  </p:stCondLst>
                                  <p:childTnLst>
                                    <p:animMotion origin="layout" path="M 4.79167E-6 -7.40741E-7 L 4.79167E-6 0.03171 " pathEditMode="relative" rAng="0" ptsTypes="AA">
                                      <p:cBhvr>
                                        <p:cTn id="24" dur="500" spd="-100000" fill="hold"/>
                                        <p:tgtEl>
                                          <p:spTgt spid="70"/>
                                        </p:tgtEl>
                                        <p:attrNameLst>
                                          <p:attrName>ppt_x</p:attrName>
                                          <p:attrName>ppt_y</p:attrName>
                                        </p:attrNameLst>
                                      </p:cBhvr>
                                      <p:rCtr x="0" y="1574"/>
                                    </p:animMotion>
                                  </p:childTnLst>
                                </p:cTn>
                              </p:par>
                              <p:par>
                                <p:cTn id="25" presetID="10"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42" presetClass="path" presetSubtype="0" decel="100000" fill="hold" nodeType="withEffect">
                                  <p:stCondLst>
                                    <p:cond delay="0"/>
                                  </p:stCondLst>
                                  <p:childTnLst>
                                    <p:animMotion origin="layout" path="M -2.08333E-7 -4.81481E-6 L -2.08333E-7 0.03172 " pathEditMode="relative" rAng="0" ptsTypes="AA">
                                      <p:cBhvr>
                                        <p:cTn id="29" dur="500" spd="-100000" fill="hold"/>
                                        <p:tgtEl>
                                          <p:spTgt spid="75"/>
                                        </p:tgtEl>
                                        <p:attrNameLst>
                                          <p:attrName>ppt_x</p:attrName>
                                          <p:attrName>ppt_y</p:attrName>
                                        </p:attrNameLst>
                                      </p:cBhvr>
                                      <p:rCtr x="0" y="1574"/>
                                    </p:animMotion>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nodeType="withEffect">
                                  <p:stCondLst>
                                    <p:cond delay="0"/>
                                  </p:stCondLst>
                                  <p:childTnLst>
                                    <p:animMotion origin="layout" path="M 4.79167E-6 4.81481E-6 L 4.79167E-6 0.03171 " pathEditMode="relative" rAng="0" ptsTypes="AA">
                                      <p:cBhvr>
                                        <p:cTn id="35" dur="500" spd="-100000" fill="hold"/>
                                        <p:tgtEl>
                                          <p:spTgt spid="15"/>
                                        </p:tgtEl>
                                        <p:attrNameLst>
                                          <p:attrName>ppt_x</p:attrName>
                                          <p:attrName>ppt_y</p:attrName>
                                        </p:attrNameLst>
                                      </p:cBhvr>
                                      <p:rCtr x="0" y="1574"/>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42" presetClass="path" presetSubtype="0" decel="100000" fill="hold" nodeType="withEffect">
                                  <p:stCondLst>
                                    <p:cond delay="0"/>
                                  </p:stCondLst>
                                  <p:childTnLst>
                                    <p:animMotion origin="layout" path="M 4.79167E-6 4.81481E-6 L 4.79167E-6 0.03171 " pathEditMode="relative" rAng="0" ptsTypes="AA">
                                      <p:cBhvr>
                                        <p:cTn id="41" dur="500" spd="-100000" fill="hold"/>
                                        <p:tgtEl>
                                          <p:spTgt spid="18"/>
                                        </p:tgtEl>
                                        <p:attrNameLst>
                                          <p:attrName>ppt_x</p:attrName>
                                          <p:attrName>ppt_y</p:attrName>
                                        </p:attrNameLst>
                                      </p:cBhvr>
                                      <p:rCtr x="0" y="1574"/>
                                    </p:animMotion>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nodeType="withEffect">
                                  <p:stCondLst>
                                    <p:cond delay="0"/>
                                  </p:stCondLst>
                                  <p:childTnLst>
                                    <p:animMotion origin="layout" path="M 4.79167E-6 4.81481E-6 L 4.79167E-6 0.03171 " pathEditMode="relative" rAng="0" ptsTypes="AA">
                                      <p:cBhvr>
                                        <p:cTn id="47" dur="500" spd="-100000" fill="hold"/>
                                        <p:tgtEl>
                                          <p:spTgt spid="29"/>
                                        </p:tgtEl>
                                        <p:attrNameLst>
                                          <p:attrName>ppt_x</p:attrName>
                                          <p:attrName>ppt_y</p:attrName>
                                        </p:attrNameLst>
                                      </p:cBhvr>
                                      <p:rCtr x="0" y="1574"/>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42" presetClass="path" presetSubtype="0" decel="100000" fill="hold" nodeType="withEffect">
                                  <p:stCondLst>
                                    <p:cond delay="0"/>
                                  </p:stCondLst>
                                  <p:childTnLst>
                                    <p:animMotion origin="layout" path="M 4.79167E-6 4.81481E-6 L 4.79167E-6 0.03171 " pathEditMode="relative" rAng="0" ptsTypes="AA">
                                      <p:cBhvr>
                                        <p:cTn id="53" dur="500" spd="-100000" fill="hold"/>
                                        <p:tgtEl>
                                          <p:spTgt spid="3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330A-AA97-4231-A2DB-507441263DD4}"/>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6E4740F1-71B3-4B3D-B54D-E9E51AB8C951}"/>
              </a:ext>
            </a:extLst>
          </p:cNvPr>
          <p:cNvSpPr>
            <a:spLocks noGrp="1"/>
          </p:cNvSpPr>
          <p:nvPr>
            <p:ph type="body" sz="quarter" idx="10"/>
          </p:nvPr>
        </p:nvSpPr>
        <p:spPr>
          <a:xfrm>
            <a:off x="274702" y="1211287"/>
            <a:ext cx="11888787" cy="1181862"/>
          </a:xfrm>
        </p:spPr>
        <p:txBody>
          <a:bodyPr/>
          <a:lstStyle/>
          <a:p>
            <a:r>
              <a:rPr lang="en-US" dirty="0"/>
              <a:t>Use existing data to forecast future behaviors, outcomes, and trends</a:t>
            </a:r>
          </a:p>
        </p:txBody>
      </p:sp>
      <p:pic>
        <p:nvPicPr>
          <p:cNvPr id="6" name="Picture 5">
            <a:extLst>
              <a:ext uri="{FF2B5EF4-FFF2-40B4-BE49-F238E27FC236}">
                <a16:creationId xmlns:a16="http://schemas.microsoft.com/office/drawing/2014/main" id="{0E7FD4AD-DFF3-4AC6-ACFB-206ABFF97DA8}"/>
              </a:ext>
            </a:extLst>
          </p:cNvPr>
          <p:cNvPicPr>
            <a:picLocks noChangeAspect="1"/>
          </p:cNvPicPr>
          <p:nvPr/>
        </p:nvPicPr>
        <p:blipFill>
          <a:blip r:embed="rId3"/>
          <a:stretch>
            <a:fillRect/>
          </a:stretch>
        </p:blipFill>
        <p:spPr>
          <a:xfrm>
            <a:off x="655637" y="3040061"/>
            <a:ext cx="6096000" cy="2425959"/>
          </a:xfrm>
          <a:prstGeom prst="rect">
            <a:avLst/>
          </a:prstGeom>
        </p:spPr>
      </p:pic>
      <p:pic>
        <p:nvPicPr>
          <p:cNvPr id="7" name="Picture 6">
            <a:extLst>
              <a:ext uri="{FF2B5EF4-FFF2-40B4-BE49-F238E27FC236}">
                <a16:creationId xmlns:a16="http://schemas.microsoft.com/office/drawing/2014/main" id="{89EC3A60-B6FC-4749-B554-24D3400018D9}"/>
              </a:ext>
            </a:extLst>
          </p:cNvPr>
          <p:cNvPicPr>
            <a:picLocks noChangeAspect="1"/>
          </p:cNvPicPr>
          <p:nvPr/>
        </p:nvPicPr>
        <p:blipFill>
          <a:blip r:embed="rId4"/>
          <a:stretch>
            <a:fillRect/>
          </a:stretch>
        </p:blipFill>
        <p:spPr>
          <a:xfrm>
            <a:off x="7361237" y="2049462"/>
            <a:ext cx="3886200" cy="4527108"/>
          </a:xfrm>
          <a:prstGeom prst="rect">
            <a:avLst/>
          </a:prstGeom>
        </p:spPr>
      </p:pic>
      <p:sp>
        <p:nvSpPr>
          <p:cNvPr id="4" name="Rectangle 3">
            <a:extLst>
              <a:ext uri="{FF2B5EF4-FFF2-40B4-BE49-F238E27FC236}">
                <a16:creationId xmlns:a16="http://schemas.microsoft.com/office/drawing/2014/main" id="{38742CD0-CFF6-4113-ABAC-98C5679FE282}"/>
              </a:ext>
            </a:extLst>
          </p:cNvPr>
          <p:cNvSpPr/>
          <p:nvPr/>
        </p:nvSpPr>
        <p:spPr>
          <a:xfrm>
            <a:off x="579437" y="6136256"/>
            <a:ext cx="5556329" cy="646331"/>
          </a:xfrm>
          <a:prstGeom prst="rect">
            <a:avLst/>
          </a:prstGeom>
        </p:spPr>
        <p:txBody>
          <a:bodyPr wrap="none">
            <a:spAutoFit/>
          </a:bodyPr>
          <a:lstStyle/>
          <a:p>
            <a:r>
              <a:rPr lang="en-US" dirty="0"/>
              <a:t>Demo: </a:t>
            </a:r>
            <a:r>
              <a:rPr lang="en-US" dirty="0">
                <a:hlinkClick r:id="rId5"/>
              </a:rPr>
              <a:t>https://gallery.cortanaintelligence.com/browse</a:t>
            </a:r>
            <a:r>
              <a:rPr lang="en-US" dirty="0"/>
              <a:t> </a:t>
            </a:r>
          </a:p>
          <a:p>
            <a:r>
              <a:rPr lang="en-US" dirty="0"/>
              <a:t>MNIST</a:t>
            </a:r>
          </a:p>
        </p:txBody>
      </p:sp>
    </p:spTree>
    <p:extLst>
      <p:ext uri="{BB962C8B-B14F-4D97-AF65-F5344CB8AC3E}">
        <p14:creationId xmlns:p14="http://schemas.microsoft.com/office/powerpoint/2010/main" val="165151998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Spectre</a:t>
            </a:r>
            <a:r>
              <a:rPr lang="en-US" dirty="0"/>
              <a:t> and Meltdown</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076067F4-06D2-4D39-B1D9-46A28ABF292B}"/>
              </a:ext>
            </a:extLst>
          </p:cNvPr>
          <p:cNvSpPr/>
          <p:nvPr/>
        </p:nvSpPr>
        <p:spPr>
          <a:xfrm>
            <a:off x="427037" y="6240462"/>
            <a:ext cx="1314784" cy="369332"/>
          </a:xfrm>
          <a:prstGeom prst="rect">
            <a:avLst/>
          </a:prstGeom>
        </p:spPr>
        <p:txBody>
          <a:bodyPr wrap="none">
            <a:spAutoFit/>
          </a:bodyPr>
          <a:lstStyle/>
          <a:p>
            <a:r>
              <a:rPr lang="en-US" dirty="0"/>
              <a:t>12:40 – 1:00</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4BB6AF-893C-427B-8693-69A63FDA3717}"/>
              </a:ext>
            </a:extLst>
          </p:cNvPr>
          <p:cNvPicPr>
            <a:picLocks noChangeAspect="1"/>
          </p:cNvPicPr>
          <p:nvPr/>
        </p:nvPicPr>
        <p:blipFill>
          <a:blip r:embed="rId3"/>
          <a:stretch>
            <a:fillRect/>
          </a:stretch>
        </p:blipFill>
        <p:spPr>
          <a:xfrm>
            <a:off x="2138995" y="-1"/>
            <a:ext cx="8158483" cy="6994525"/>
          </a:xfrm>
          <a:prstGeom prst="rect">
            <a:avLst/>
          </a:prstGeom>
        </p:spPr>
      </p:pic>
    </p:spTree>
    <p:extLst>
      <p:ext uri="{BB962C8B-B14F-4D97-AF65-F5344CB8AC3E}">
        <p14:creationId xmlns:p14="http://schemas.microsoft.com/office/powerpoint/2010/main" val="86695350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628D5F-DFD6-41E8-BF77-B8CB17EDC497}"/>
              </a:ext>
            </a:extLst>
          </p:cNvPr>
          <p:cNvSpPr/>
          <p:nvPr/>
        </p:nvSpPr>
        <p:spPr>
          <a:xfrm>
            <a:off x="579437" y="6392862"/>
            <a:ext cx="10058400" cy="369332"/>
          </a:xfrm>
          <a:prstGeom prst="rect">
            <a:avLst/>
          </a:prstGeom>
        </p:spPr>
        <p:txBody>
          <a:bodyPr wrap="square">
            <a:spAutoFit/>
          </a:bodyPr>
          <a:lstStyle/>
          <a:p>
            <a:r>
              <a:rPr lang="en-US" dirty="0">
                <a:hlinkClick r:id="rId3"/>
              </a:rPr>
              <a:t>https://portal.msrc.microsoft.com/en-US/security-guidance/advisory/ADV180002</a:t>
            </a:r>
            <a:r>
              <a:rPr lang="en-US" dirty="0"/>
              <a:t> </a:t>
            </a:r>
          </a:p>
        </p:txBody>
      </p:sp>
      <p:pic>
        <p:nvPicPr>
          <p:cNvPr id="3" name="Picture 2">
            <a:extLst>
              <a:ext uri="{FF2B5EF4-FFF2-40B4-BE49-F238E27FC236}">
                <a16:creationId xmlns:a16="http://schemas.microsoft.com/office/drawing/2014/main" id="{EA94FFEC-A739-4CB1-A2F8-55E8D626414C}"/>
              </a:ext>
            </a:extLst>
          </p:cNvPr>
          <p:cNvPicPr>
            <a:picLocks noChangeAspect="1"/>
          </p:cNvPicPr>
          <p:nvPr/>
        </p:nvPicPr>
        <p:blipFill>
          <a:blip r:embed="rId4"/>
          <a:stretch>
            <a:fillRect/>
          </a:stretch>
        </p:blipFill>
        <p:spPr>
          <a:xfrm>
            <a:off x="1417637" y="209258"/>
            <a:ext cx="9120924" cy="6183604"/>
          </a:xfrm>
          <a:prstGeom prst="rect">
            <a:avLst/>
          </a:prstGeom>
        </p:spPr>
      </p:pic>
    </p:spTree>
    <p:extLst>
      <p:ext uri="{BB962C8B-B14F-4D97-AF65-F5344CB8AC3E}">
        <p14:creationId xmlns:p14="http://schemas.microsoft.com/office/powerpoint/2010/main" val="406234568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4869025"/>
          </a:xfrm>
        </p:spPr>
        <p:txBody>
          <a:bodyPr/>
          <a:lstStyle/>
          <a:p>
            <a:r>
              <a:rPr lang="en-US" dirty="0"/>
              <a:t>We want fast computers</a:t>
            </a:r>
          </a:p>
          <a:p>
            <a:r>
              <a:rPr lang="en-US" dirty="0"/>
              <a:t>Data is moved from slower RAM to faster on chip memory to improve performance.</a:t>
            </a:r>
          </a:p>
          <a:p>
            <a:r>
              <a:rPr lang="en-US" dirty="0"/>
              <a:t>CPUs use a technique called “speculative execution” basically while the CPU waits for an answer from slow RAM, it will continue processing additional instructions. </a:t>
            </a:r>
          </a:p>
          <a:p>
            <a:pPr lvl="1"/>
            <a:r>
              <a:rPr lang="en-US" dirty="0"/>
              <a:t>If the CPU guessed correctly it is ahead of the game, and if it guesses wrong it just throws that work away. </a:t>
            </a:r>
          </a:p>
          <a:p>
            <a:endParaRPr lang="en-US" dirty="0"/>
          </a:p>
        </p:txBody>
      </p:sp>
    </p:spTree>
    <p:extLst>
      <p:ext uri="{BB962C8B-B14F-4D97-AF65-F5344CB8AC3E}">
        <p14:creationId xmlns:p14="http://schemas.microsoft.com/office/powerpoint/2010/main" val="11683689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 (continued)</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5004447"/>
          </a:xfrm>
        </p:spPr>
        <p:txBody>
          <a:bodyPr/>
          <a:lstStyle/>
          <a:p>
            <a:r>
              <a:rPr lang="en-US" dirty="0"/>
              <a:t>Side-channel vulnerabilities are ones where you look for a side effect to exploit sensitive information. </a:t>
            </a:r>
          </a:p>
          <a:p>
            <a:r>
              <a:rPr lang="en-US" dirty="0"/>
              <a:t>Now a bad actor can start poking around parts of memory that it shouldn’t have access to, and by watching the time it takes to get the value back, it can determine if it guessed correctly a value that was in the cache, all the while without being able to actually see the secret value.</a:t>
            </a:r>
          </a:p>
          <a:p>
            <a:pPr marL="0" indent="0">
              <a:buNone/>
            </a:pPr>
            <a:r>
              <a:rPr lang="en-US" dirty="0"/>
              <a:t> </a:t>
            </a:r>
          </a:p>
          <a:p>
            <a:endParaRPr lang="en-US" dirty="0"/>
          </a:p>
        </p:txBody>
      </p:sp>
    </p:spTree>
    <p:extLst>
      <p:ext uri="{BB962C8B-B14F-4D97-AF65-F5344CB8AC3E}">
        <p14:creationId xmlns:p14="http://schemas.microsoft.com/office/powerpoint/2010/main" val="40728158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Blockchain: Beyond the Hype</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7F05DF5C-511E-462F-A1ED-671C7CDF4BF0}"/>
              </a:ext>
            </a:extLst>
          </p:cNvPr>
          <p:cNvSpPr/>
          <p:nvPr/>
        </p:nvSpPr>
        <p:spPr>
          <a:xfrm>
            <a:off x="427037" y="6240462"/>
            <a:ext cx="1431802" cy="369332"/>
          </a:xfrm>
          <a:prstGeom prst="rect">
            <a:avLst/>
          </a:prstGeom>
        </p:spPr>
        <p:txBody>
          <a:bodyPr wrap="none">
            <a:spAutoFit/>
          </a:bodyPr>
          <a:lstStyle/>
          <a:p>
            <a:r>
              <a:rPr lang="en-US" dirty="0"/>
              <a:t>12:00 – 12:20</a:t>
            </a:r>
          </a:p>
        </p:txBody>
      </p:sp>
    </p:spTree>
    <p:extLst>
      <p:ext uri="{BB962C8B-B14F-4D97-AF65-F5344CB8AC3E}">
        <p14:creationId xmlns:p14="http://schemas.microsoft.com/office/powerpoint/2010/main" val="409525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61A1-56C1-4CBB-8DED-42C1C9ADF467}"/>
              </a:ext>
            </a:extLst>
          </p:cNvPr>
          <p:cNvSpPr>
            <a:spLocks noGrp="1"/>
          </p:cNvSpPr>
          <p:nvPr>
            <p:ph type="title"/>
          </p:nvPr>
        </p:nvSpPr>
        <p:spPr/>
        <p:txBody>
          <a:bodyPr/>
          <a:lstStyle/>
          <a:p>
            <a:r>
              <a:rPr lang="en-US" dirty="0"/>
              <a:t>What to do:</a:t>
            </a:r>
          </a:p>
        </p:txBody>
      </p:sp>
      <p:sp>
        <p:nvSpPr>
          <p:cNvPr id="3" name="Text Placeholder 2">
            <a:extLst>
              <a:ext uri="{FF2B5EF4-FFF2-40B4-BE49-F238E27FC236}">
                <a16:creationId xmlns:a16="http://schemas.microsoft.com/office/drawing/2014/main" id="{3267A8FC-E3B0-4979-BF1F-1FCEB5448B7B}"/>
              </a:ext>
            </a:extLst>
          </p:cNvPr>
          <p:cNvSpPr>
            <a:spLocks noGrp="1"/>
          </p:cNvSpPr>
          <p:nvPr>
            <p:ph type="body" sz="quarter" idx="10"/>
          </p:nvPr>
        </p:nvSpPr>
        <p:spPr>
          <a:xfrm>
            <a:off x="274702" y="1211287"/>
            <a:ext cx="11888787" cy="5613845"/>
          </a:xfrm>
        </p:spPr>
        <p:txBody>
          <a:bodyPr/>
          <a:lstStyle/>
          <a:p>
            <a:r>
              <a:rPr lang="en-US" dirty="0"/>
              <a:t>PATCH YOUR COMPUTER</a:t>
            </a:r>
          </a:p>
          <a:p>
            <a:pPr lvl="1"/>
            <a:r>
              <a:rPr lang="en-US" dirty="0"/>
              <a:t>Browser, Anti-Virus, OS &amp; Firmware</a:t>
            </a:r>
          </a:p>
          <a:p>
            <a:r>
              <a:rPr lang="en-US" dirty="0"/>
              <a:t>Azure was already in the process of patching host infrastructure &amp; PaaS Services when the issue was made public.</a:t>
            </a:r>
          </a:p>
          <a:p>
            <a:r>
              <a:rPr lang="en-US" dirty="0"/>
              <a:t>While an OS update is not required to isolate your applications running on Azure from other customers running on Azure, it is always a best practice to keep your OS versions up-to-date. </a:t>
            </a:r>
          </a:p>
          <a:p>
            <a:endParaRPr lang="en-US" dirty="0"/>
          </a:p>
        </p:txBody>
      </p:sp>
      <p:sp>
        <p:nvSpPr>
          <p:cNvPr id="4" name="Rectangle 3">
            <a:extLst>
              <a:ext uri="{FF2B5EF4-FFF2-40B4-BE49-F238E27FC236}">
                <a16:creationId xmlns:a16="http://schemas.microsoft.com/office/drawing/2014/main" id="{9CEC2810-3575-43BA-B0FA-A3D51F3EAAA5}"/>
              </a:ext>
            </a:extLst>
          </p:cNvPr>
          <p:cNvSpPr/>
          <p:nvPr/>
        </p:nvSpPr>
        <p:spPr>
          <a:xfrm>
            <a:off x="255682" y="5935662"/>
            <a:ext cx="12039598" cy="646331"/>
          </a:xfrm>
          <a:prstGeom prst="rect">
            <a:avLst/>
          </a:prstGeom>
        </p:spPr>
        <p:txBody>
          <a:bodyPr wrap="square">
            <a:spAutoFit/>
          </a:bodyPr>
          <a:lstStyle/>
          <a:p>
            <a:r>
              <a:rPr lang="en-US" b="1" dirty="0"/>
              <a:t>Azure:</a:t>
            </a:r>
            <a:r>
              <a:rPr lang="en-US" dirty="0"/>
              <a:t> https://azure.microsoft.com/en-us/blog/securing-azure-customers-from-cpu-vulnerability/</a:t>
            </a:r>
          </a:p>
          <a:p>
            <a:r>
              <a:rPr lang="en-US" b="1" dirty="0"/>
              <a:t>On Prem:</a:t>
            </a:r>
            <a:r>
              <a:rPr lang="en-US" dirty="0"/>
              <a:t> https://support.microsoft.com/en-us/help/4073757/protect-your-windows-devices-against-spectre-meltdown </a:t>
            </a:r>
          </a:p>
        </p:txBody>
      </p:sp>
    </p:spTree>
    <p:extLst>
      <p:ext uri="{BB962C8B-B14F-4D97-AF65-F5344CB8AC3E}">
        <p14:creationId xmlns:p14="http://schemas.microsoft.com/office/powerpoint/2010/main" val="186288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F926-83E1-429B-87A9-C0B5F185873F}"/>
              </a:ext>
            </a:extLst>
          </p:cNvPr>
          <p:cNvSpPr>
            <a:spLocks noGrp="1"/>
          </p:cNvSpPr>
          <p:nvPr>
            <p:ph type="title"/>
          </p:nvPr>
        </p:nvSpPr>
        <p:spPr/>
        <p:txBody>
          <a:bodyPr/>
          <a:lstStyle/>
          <a:p>
            <a:r>
              <a:rPr lang="en-US" dirty="0"/>
              <a:t>Performance issues</a:t>
            </a:r>
          </a:p>
        </p:txBody>
      </p:sp>
      <p:sp>
        <p:nvSpPr>
          <p:cNvPr id="3" name="Text Placeholder 2">
            <a:extLst>
              <a:ext uri="{FF2B5EF4-FFF2-40B4-BE49-F238E27FC236}">
                <a16:creationId xmlns:a16="http://schemas.microsoft.com/office/drawing/2014/main" id="{F7AC4CE6-FBBD-4081-B707-7C4A98F1CFE7}"/>
              </a:ext>
            </a:extLst>
          </p:cNvPr>
          <p:cNvSpPr>
            <a:spLocks noGrp="1"/>
          </p:cNvSpPr>
          <p:nvPr>
            <p:ph type="body" sz="quarter" idx="10"/>
          </p:nvPr>
        </p:nvSpPr>
        <p:spPr>
          <a:xfrm>
            <a:off x="274702" y="1211287"/>
            <a:ext cx="11888787" cy="2400657"/>
          </a:xfrm>
        </p:spPr>
        <p:txBody>
          <a:bodyPr/>
          <a:lstStyle/>
          <a:p>
            <a:r>
              <a:rPr lang="en-US" dirty="0"/>
              <a:t>Impacts of the patch vary based on your workload. </a:t>
            </a:r>
          </a:p>
          <a:p>
            <a:r>
              <a:rPr lang="en-US" dirty="0"/>
              <a:t>Most home/office &amp; gaming workloads with newer chips see negligible impact. </a:t>
            </a:r>
          </a:p>
          <a:p>
            <a:endParaRPr lang="en-US" dirty="0"/>
          </a:p>
        </p:txBody>
      </p:sp>
    </p:spTree>
    <p:extLst>
      <p:ext uri="{BB962C8B-B14F-4D97-AF65-F5344CB8AC3E}">
        <p14:creationId xmlns:p14="http://schemas.microsoft.com/office/powerpoint/2010/main" val="308744890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D5DB-C151-47B1-979E-EECBB7BAACD3}"/>
              </a:ext>
            </a:extLst>
          </p:cNvPr>
          <p:cNvSpPr>
            <a:spLocks noGrp="1"/>
          </p:cNvSpPr>
          <p:nvPr>
            <p:ph type="title"/>
          </p:nvPr>
        </p:nvSpPr>
        <p:spPr/>
        <p:txBody>
          <a:bodyPr/>
          <a:lstStyle/>
          <a:p>
            <a:r>
              <a:rPr lang="en-US" dirty="0"/>
              <a:t>Who has been attacked</a:t>
            </a:r>
          </a:p>
        </p:txBody>
      </p:sp>
      <p:sp>
        <p:nvSpPr>
          <p:cNvPr id="3" name="Text Placeholder 2">
            <a:extLst>
              <a:ext uri="{FF2B5EF4-FFF2-40B4-BE49-F238E27FC236}">
                <a16:creationId xmlns:a16="http://schemas.microsoft.com/office/drawing/2014/main" id="{8C7D6291-BE07-4527-802B-A260646B0C7D}"/>
              </a:ext>
            </a:extLst>
          </p:cNvPr>
          <p:cNvSpPr>
            <a:spLocks noGrp="1"/>
          </p:cNvSpPr>
          <p:nvPr>
            <p:ph type="body" sz="quarter" idx="10"/>
          </p:nvPr>
        </p:nvSpPr>
        <p:spPr>
          <a:xfrm>
            <a:off x="274702" y="1211287"/>
            <a:ext cx="11888787" cy="5564600"/>
          </a:xfrm>
        </p:spPr>
        <p:txBody>
          <a:bodyPr/>
          <a:lstStyle/>
          <a:p>
            <a:r>
              <a:rPr lang="en-US" dirty="0"/>
              <a:t>Microsoft has not received any information to indicate that these vulnerabilities have been used to attack customers at this time.</a:t>
            </a:r>
            <a:br>
              <a:rPr lang="en-US" dirty="0"/>
            </a:br>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dirty="0"/>
              <a:t>(as of 1/22/18)</a:t>
            </a:r>
          </a:p>
        </p:txBody>
      </p:sp>
    </p:spTree>
    <p:extLst>
      <p:ext uri="{BB962C8B-B14F-4D97-AF65-F5344CB8AC3E}">
        <p14:creationId xmlns:p14="http://schemas.microsoft.com/office/powerpoint/2010/main" val="36306232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197E3-AE77-42FF-B2D7-5086334E166E}"/>
              </a:ext>
            </a:extLst>
          </p:cNvPr>
          <p:cNvSpPr>
            <a:spLocks noGrp="1"/>
          </p:cNvSpPr>
          <p:nvPr>
            <p:ph type="title"/>
          </p:nvPr>
        </p:nvSpPr>
        <p:spPr/>
        <p:txBody>
          <a:bodyPr/>
          <a:lstStyle/>
          <a:p>
            <a:r>
              <a:rPr lang="en-US" dirty="0"/>
              <a:t>Meltdown</a:t>
            </a:r>
          </a:p>
        </p:txBody>
      </p:sp>
      <p:sp>
        <p:nvSpPr>
          <p:cNvPr id="5" name="Text Placeholder 4">
            <a:extLst>
              <a:ext uri="{FF2B5EF4-FFF2-40B4-BE49-F238E27FC236}">
                <a16:creationId xmlns:a16="http://schemas.microsoft.com/office/drawing/2014/main" id="{5D58BCA3-346C-4F33-BE8C-F9D28323F9EC}"/>
              </a:ext>
            </a:extLst>
          </p:cNvPr>
          <p:cNvSpPr>
            <a:spLocks noGrp="1"/>
          </p:cNvSpPr>
          <p:nvPr>
            <p:ph type="body" sz="quarter" idx="10"/>
          </p:nvPr>
        </p:nvSpPr>
        <p:spPr>
          <a:xfrm>
            <a:off x="274702" y="1211287"/>
            <a:ext cx="7772335" cy="4924425"/>
          </a:xfrm>
        </p:spPr>
        <p:txBody>
          <a:bodyPr/>
          <a:lstStyle/>
          <a:p>
            <a:pPr marL="0" indent="0">
              <a:buNone/>
            </a:pPr>
            <a:r>
              <a:rPr lang="en-US" sz="2800" dirty="0"/>
              <a:t>Meltdown breaks the most fundamental isolation between user applications and the operating system. </a:t>
            </a:r>
            <a:r>
              <a:rPr lang="en-US" sz="2800" b="1" dirty="0"/>
              <a:t>This attack allows a program to access the memory, and thus also the secrets, of other programs and the operating system. </a:t>
            </a:r>
          </a:p>
          <a:p>
            <a:pPr marL="0" indent="0">
              <a:buNone/>
            </a:pPr>
            <a:r>
              <a:rPr lang="en-US" sz="2800" dirty="0"/>
              <a:t>If your computer has a vulnerable processor and runs an unpatched operating system, it is not safe to work with sensitive information without the chance of leaking the information. This applies both to personal computers as well as cloud infrastructure. Luckily, </a:t>
            </a:r>
            <a:r>
              <a:rPr lang="en-US" sz="2800" b="1" dirty="0"/>
              <a:t>there are software patches against Meltdown.</a:t>
            </a:r>
          </a:p>
        </p:txBody>
      </p:sp>
      <p:pic>
        <p:nvPicPr>
          <p:cNvPr id="6" name="Graphic 5">
            <a:extLst>
              <a:ext uri="{FF2B5EF4-FFF2-40B4-BE49-F238E27FC236}">
                <a16:creationId xmlns:a16="http://schemas.microsoft.com/office/drawing/2014/main" id="{C44CF219-DCA7-4258-9215-15DFFF40BA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1837" y="295274"/>
            <a:ext cx="3657600" cy="5972175"/>
          </a:xfrm>
          <a:prstGeom prst="rect">
            <a:avLst/>
          </a:prstGeom>
        </p:spPr>
      </p:pic>
      <p:sp>
        <p:nvSpPr>
          <p:cNvPr id="7" name="Rectangle 6">
            <a:extLst>
              <a:ext uri="{FF2B5EF4-FFF2-40B4-BE49-F238E27FC236}">
                <a16:creationId xmlns:a16="http://schemas.microsoft.com/office/drawing/2014/main" id="{39BB1C15-51AC-4862-864B-ACEB28CCE805}"/>
              </a:ext>
            </a:extLst>
          </p:cNvPr>
          <p:cNvSpPr/>
          <p:nvPr/>
        </p:nvSpPr>
        <p:spPr>
          <a:xfrm>
            <a:off x="427037" y="6267449"/>
            <a:ext cx="3069879" cy="369332"/>
          </a:xfrm>
          <a:prstGeom prst="rect">
            <a:avLst/>
          </a:prstGeom>
        </p:spPr>
        <p:txBody>
          <a:bodyPr wrap="none">
            <a:spAutoFit/>
          </a:bodyPr>
          <a:lstStyle/>
          <a:p>
            <a:r>
              <a:rPr lang="en-US" dirty="0"/>
              <a:t>https://meltdownattack.com/</a:t>
            </a:r>
          </a:p>
        </p:txBody>
      </p:sp>
    </p:spTree>
    <p:extLst>
      <p:ext uri="{BB962C8B-B14F-4D97-AF65-F5344CB8AC3E}">
        <p14:creationId xmlns:p14="http://schemas.microsoft.com/office/powerpoint/2010/main" val="394541636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0737-E515-43C3-8A37-F819FD147270}"/>
              </a:ext>
            </a:extLst>
          </p:cNvPr>
          <p:cNvSpPr>
            <a:spLocks noGrp="1"/>
          </p:cNvSpPr>
          <p:nvPr>
            <p:ph type="title"/>
          </p:nvPr>
        </p:nvSpPr>
        <p:spPr/>
        <p:txBody>
          <a:bodyPr/>
          <a:lstStyle/>
          <a:p>
            <a:r>
              <a:rPr lang="en-US" dirty="0" err="1"/>
              <a:t>Spectre</a:t>
            </a:r>
            <a:endParaRPr lang="en-US" dirty="0"/>
          </a:p>
        </p:txBody>
      </p:sp>
      <p:pic>
        <p:nvPicPr>
          <p:cNvPr id="4" name="Graphic 3">
            <a:extLst>
              <a:ext uri="{FF2B5EF4-FFF2-40B4-BE49-F238E27FC236}">
                <a16:creationId xmlns:a16="http://schemas.microsoft.com/office/drawing/2014/main" id="{FDAFBA4B-9C46-443C-92C4-9E0A588AA6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9649" y="2125662"/>
            <a:ext cx="4486275" cy="3553232"/>
          </a:xfrm>
          <a:prstGeom prst="rect">
            <a:avLst/>
          </a:prstGeom>
        </p:spPr>
      </p:pic>
      <p:sp>
        <p:nvSpPr>
          <p:cNvPr id="3" name="Text Placeholder 2">
            <a:extLst>
              <a:ext uri="{FF2B5EF4-FFF2-40B4-BE49-F238E27FC236}">
                <a16:creationId xmlns:a16="http://schemas.microsoft.com/office/drawing/2014/main" id="{BED94B5F-A6D6-4CE1-8B60-A3B06260EA39}"/>
              </a:ext>
            </a:extLst>
          </p:cNvPr>
          <p:cNvSpPr>
            <a:spLocks noGrp="1"/>
          </p:cNvSpPr>
          <p:nvPr>
            <p:ph type="body" sz="quarter" idx="10"/>
          </p:nvPr>
        </p:nvSpPr>
        <p:spPr>
          <a:xfrm>
            <a:off x="274702" y="1211287"/>
            <a:ext cx="7086535" cy="4924425"/>
          </a:xfrm>
        </p:spPr>
        <p:txBody>
          <a:bodyPr/>
          <a:lstStyle/>
          <a:p>
            <a:pPr marL="0" indent="0">
              <a:buNone/>
            </a:pPr>
            <a:r>
              <a:rPr lang="en-US" sz="2800" dirty="0" err="1"/>
              <a:t>Spectre</a:t>
            </a:r>
            <a:r>
              <a:rPr lang="en-US" sz="2800" dirty="0"/>
              <a:t> breaks the isolation between different applications. </a:t>
            </a:r>
            <a:r>
              <a:rPr lang="en-US" sz="2800" b="1" dirty="0"/>
              <a:t>It allows an attacker to trick error-free programs, which follow best practices, into leaking their secrets. </a:t>
            </a:r>
            <a:r>
              <a:rPr lang="en-US" sz="2800" dirty="0"/>
              <a:t>In fact, the safety checks of said best practices actually increase the attack surface and may make applications more susceptible to </a:t>
            </a:r>
            <a:r>
              <a:rPr lang="en-US" sz="2800" dirty="0" err="1"/>
              <a:t>Spectre</a:t>
            </a:r>
            <a:r>
              <a:rPr lang="en-US" sz="2800" dirty="0"/>
              <a:t> </a:t>
            </a:r>
          </a:p>
          <a:p>
            <a:pPr marL="0" indent="0">
              <a:buNone/>
            </a:pPr>
            <a:r>
              <a:rPr lang="en-US" sz="2800" dirty="0" err="1"/>
              <a:t>Spectre</a:t>
            </a:r>
            <a:r>
              <a:rPr lang="en-US" sz="2800" dirty="0"/>
              <a:t> is harder to exploit than Meltdown, but it is also harder to mitigate. However, it is possible to </a:t>
            </a:r>
            <a:r>
              <a:rPr lang="en-US" sz="2800" b="1" dirty="0"/>
              <a:t>prevent specific known exploits based on </a:t>
            </a:r>
            <a:r>
              <a:rPr lang="en-US" sz="2800" b="1" dirty="0" err="1"/>
              <a:t>Spectre</a:t>
            </a:r>
            <a:r>
              <a:rPr lang="en-US" sz="2800" b="1" dirty="0"/>
              <a:t> through software patches</a:t>
            </a:r>
            <a:r>
              <a:rPr lang="en-US" sz="2800" dirty="0"/>
              <a:t>. </a:t>
            </a:r>
          </a:p>
        </p:txBody>
      </p:sp>
      <p:sp>
        <p:nvSpPr>
          <p:cNvPr id="5" name="Rectangle 4">
            <a:extLst>
              <a:ext uri="{FF2B5EF4-FFF2-40B4-BE49-F238E27FC236}">
                <a16:creationId xmlns:a16="http://schemas.microsoft.com/office/drawing/2014/main" id="{C6E89357-2E03-4C7A-8427-6DBD89AD5522}"/>
              </a:ext>
            </a:extLst>
          </p:cNvPr>
          <p:cNvSpPr/>
          <p:nvPr/>
        </p:nvSpPr>
        <p:spPr>
          <a:xfrm>
            <a:off x="276170" y="6316662"/>
            <a:ext cx="2798971" cy="369332"/>
          </a:xfrm>
          <a:prstGeom prst="rect">
            <a:avLst/>
          </a:prstGeom>
        </p:spPr>
        <p:txBody>
          <a:bodyPr wrap="none">
            <a:spAutoFit/>
          </a:bodyPr>
          <a:lstStyle/>
          <a:p>
            <a:r>
              <a:rPr lang="en-US" dirty="0"/>
              <a:t>https://spectreattack.com/</a:t>
            </a:r>
          </a:p>
        </p:txBody>
      </p:sp>
    </p:spTree>
    <p:extLst>
      <p:ext uri="{BB962C8B-B14F-4D97-AF65-F5344CB8AC3E}">
        <p14:creationId xmlns:p14="http://schemas.microsoft.com/office/powerpoint/2010/main" val="417884966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123980-1DDD-4354-AC3B-E580BD590811}"/>
              </a:ext>
            </a:extLst>
          </p:cNvPr>
          <p:cNvPicPr>
            <a:picLocks noChangeAspect="1"/>
          </p:cNvPicPr>
          <p:nvPr/>
        </p:nvPicPr>
        <p:blipFill>
          <a:blip r:embed="rId3"/>
          <a:stretch>
            <a:fillRect/>
          </a:stretch>
        </p:blipFill>
        <p:spPr>
          <a:xfrm>
            <a:off x="2636837" y="296862"/>
            <a:ext cx="6449590" cy="6213424"/>
          </a:xfrm>
          <a:prstGeom prst="rect">
            <a:avLst/>
          </a:prstGeom>
        </p:spPr>
      </p:pic>
      <p:sp>
        <p:nvSpPr>
          <p:cNvPr id="8" name="Rectangle 7">
            <a:extLst>
              <a:ext uri="{FF2B5EF4-FFF2-40B4-BE49-F238E27FC236}">
                <a16:creationId xmlns:a16="http://schemas.microsoft.com/office/drawing/2014/main" id="{E6057A19-61CF-4E2E-8345-7C2E2563708E}"/>
              </a:ext>
            </a:extLst>
          </p:cNvPr>
          <p:cNvSpPr/>
          <p:nvPr/>
        </p:nvSpPr>
        <p:spPr>
          <a:xfrm>
            <a:off x="4084637" y="6600216"/>
            <a:ext cx="3839641" cy="369332"/>
          </a:xfrm>
          <a:prstGeom prst="rect">
            <a:avLst/>
          </a:prstGeom>
        </p:spPr>
        <p:txBody>
          <a:bodyPr wrap="none">
            <a:spAutoFit/>
          </a:bodyPr>
          <a:lstStyle/>
          <a:p>
            <a:r>
              <a:rPr lang="en-US" dirty="0"/>
              <a:t>Source: </a:t>
            </a:r>
            <a:r>
              <a:rPr lang="en-US" dirty="0">
                <a:hlinkClick r:id="rId4"/>
              </a:rPr>
              <a:t>https://www.xkcd.com/1938/</a:t>
            </a:r>
            <a:r>
              <a:rPr lang="en-US" dirty="0"/>
              <a:t> </a:t>
            </a:r>
          </a:p>
        </p:txBody>
      </p:sp>
    </p:spTree>
    <p:extLst>
      <p:ext uri="{BB962C8B-B14F-4D97-AF65-F5344CB8AC3E}">
        <p14:creationId xmlns:p14="http://schemas.microsoft.com/office/powerpoint/2010/main" val="96358980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C7F000-0079-4D25-B15E-DBDBD27A58C9}"/>
              </a:ext>
            </a:extLst>
          </p:cNvPr>
          <p:cNvSpPr>
            <a:spLocks noGrp="1"/>
          </p:cNvSpPr>
          <p:nvPr>
            <p:ph type="title"/>
          </p:nvPr>
        </p:nvSpPr>
        <p:spPr/>
        <p:txBody>
          <a:bodyPr/>
          <a:lstStyle/>
          <a:p>
            <a:r>
              <a:rPr lang="en-US" dirty="0"/>
              <a:t>Bitcoin Market Cap</a:t>
            </a:r>
          </a:p>
        </p:txBody>
      </p:sp>
      <p:sp>
        <p:nvSpPr>
          <p:cNvPr id="9" name="Rectangle 8">
            <a:extLst>
              <a:ext uri="{FF2B5EF4-FFF2-40B4-BE49-F238E27FC236}">
                <a16:creationId xmlns:a16="http://schemas.microsoft.com/office/drawing/2014/main" id="{D6536D06-258A-40B2-B98D-90B0930B1FBA}"/>
              </a:ext>
            </a:extLst>
          </p:cNvPr>
          <p:cNvSpPr/>
          <p:nvPr/>
        </p:nvSpPr>
        <p:spPr>
          <a:xfrm>
            <a:off x="446114" y="6525268"/>
            <a:ext cx="7537063" cy="369332"/>
          </a:xfrm>
          <a:prstGeom prst="rect">
            <a:avLst/>
          </a:prstGeom>
        </p:spPr>
        <p:txBody>
          <a:bodyPr wrap="none">
            <a:spAutoFit/>
          </a:bodyPr>
          <a:lstStyle/>
          <a:p>
            <a:r>
              <a:rPr lang="en-US" dirty="0"/>
              <a:t>Last 3 months retrieved on 1/22/2018 – Source: https://coinmarketcap.com</a:t>
            </a:r>
          </a:p>
        </p:txBody>
      </p:sp>
      <p:pic>
        <p:nvPicPr>
          <p:cNvPr id="2" name="Picture 1">
            <a:extLst>
              <a:ext uri="{FF2B5EF4-FFF2-40B4-BE49-F238E27FC236}">
                <a16:creationId xmlns:a16="http://schemas.microsoft.com/office/drawing/2014/main" id="{29FCAB18-78E9-4E79-81DF-11C320B00320}"/>
              </a:ext>
            </a:extLst>
          </p:cNvPr>
          <p:cNvPicPr>
            <a:picLocks noChangeAspect="1"/>
          </p:cNvPicPr>
          <p:nvPr/>
        </p:nvPicPr>
        <p:blipFill>
          <a:blip r:embed="rId3"/>
          <a:stretch>
            <a:fillRect/>
          </a:stretch>
        </p:blipFill>
        <p:spPr>
          <a:xfrm>
            <a:off x="960437" y="1287462"/>
            <a:ext cx="8610600" cy="4966632"/>
          </a:xfrm>
          <a:prstGeom prst="rect">
            <a:avLst/>
          </a:prstGeom>
        </p:spPr>
      </p:pic>
    </p:spTree>
    <p:extLst>
      <p:ext uri="{BB962C8B-B14F-4D97-AF65-F5344CB8AC3E}">
        <p14:creationId xmlns:p14="http://schemas.microsoft.com/office/powerpoint/2010/main" val="19602334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28F5-FB3B-4E45-A03B-7ECC1750E33E}"/>
              </a:ext>
            </a:extLst>
          </p:cNvPr>
          <p:cNvSpPr>
            <a:spLocks noGrp="1"/>
          </p:cNvSpPr>
          <p:nvPr>
            <p:ph type="title"/>
          </p:nvPr>
        </p:nvSpPr>
        <p:spPr/>
        <p:txBody>
          <a:bodyPr/>
          <a:lstStyle/>
          <a:p>
            <a:r>
              <a:rPr lang="en-US" dirty="0"/>
              <a:t>Bitcoin</a:t>
            </a:r>
          </a:p>
        </p:txBody>
      </p:sp>
      <p:sp>
        <p:nvSpPr>
          <p:cNvPr id="3" name="Text Placeholder 2">
            <a:extLst>
              <a:ext uri="{FF2B5EF4-FFF2-40B4-BE49-F238E27FC236}">
                <a16:creationId xmlns:a16="http://schemas.microsoft.com/office/drawing/2014/main" id="{713BAFD1-1B96-42E3-8D14-6E980390A536}"/>
              </a:ext>
            </a:extLst>
          </p:cNvPr>
          <p:cNvSpPr>
            <a:spLocks noGrp="1"/>
          </p:cNvSpPr>
          <p:nvPr>
            <p:ph type="body" sz="quarter" idx="10"/>
          </p:nvPr>
        </p:nvSpPr>
        <p:spPr>
          <a:xfrm>
            <a:off x="274702" y="1211287"/>
            <a:ext cx="11888787" cy="5170646"/>
          </a:xfrm>
        </p:spPr>
        <p:txBody>
          <a:bodyPr/>
          <a:lstStyle/>
          <a:p>
            <a:r>
              <a:rPr lang="en-US" dirty="0"/>
              <a:t>Bitcoin is a </a:t>
            </a:r>
            <a:r>
              <a:rPr lang="en-US" b="1" dirty="0"/>
              <a:t>cryptocurrency</a:t>
            </a:r>
            <a:r>
              <a:rPr lang="en-US" dirty="0"/>
              <a:t> and worldwide payment system. It is the first decentralized digital currency, as the system works </a:t>
            </a:r>
            <a:r>
              <a:rPr lang="en-US" b="1" dirty="0"/>
              <a:t>without a central bank </a:t>
            </a:r>
            <a:r>
              <a:rPr lang="en-US" dirty="0"/>
              <a:t>or single administrator. The network is peer-to-peer and transactions take place between users directly, without an intermediary. These transactions are verified by network nodes through the use of cryptography and recorded in a </a:t>
            </a:r>
            <a:r>
              <a:rPr lang="en-US" b="1" dirty="0"/>
              <a:t>public distributed ledger called a blockchain</a:t>
            </a:r>
            <a:r>
              <a:rPr lang="en-US" dirty="0"/>
              <a:t>. Bitcoin was invented by an unknown person or group of people under the name Satoshi Nakamoto and released as open-source software in 2009.</a:t>
            </a:r>
          </a:p>
        </p:txBody>
      </p:sp>
      <p:sp>
        <p:nvSpPr>
          <p:cNvPr id="6" name="Rectangle 5">
            <a:extLst>
              <a:ext uri="{FF2B5EF4-FFF2-40B4-BE49-F238E27FC236}">
                <a16:creationId xmlns:a16="http://schemas.microsoft.com/office/drawing/2014/main" id="{EC8D818B-254D-4BD7-B666-68E3B6611C61}"/>
              </a:ext>
            </a:extLst>
          </p:cNvPr>
          <p:cNvSpPr/>
          <p:nvPr/>
        </p:nvSpPr>
        <p:spPr>
          <a:xfrm>
            <a:off x="579437" y="6469062"/>
            <a:ext cx="4527778" cy="369332"/>
          </a:xfrm>
          <a:prstGeom prst="rect">
            <a:avLst/>
          </a:prstGeom>
        </p:spPr>
        <p:txBody>
          <a:bodyPr wrap="none">
            <a:spAutoFit/>
          </a:bodyPr>
          <a:lstStyle/>
          <a:p>
            <a:r>
              <a:rPr lang="en-US" dirty="0"/>
              <a:t>Source: https://en.wikipedia.org/wiki/Bitcoin</a:t>
            </a:r>
          </a:p>
        </p:txBody>
      </p:sp>
    </p:spTree>
    <p:extLst>
      <p:ext uri="{BB962C8B-B14F-4D97-AF65-F5344CB8AC3E}">
        <p14:creationId xmlns:p14="http://schemas.microsoft.com/office/powerpoint/2010/main" val="4411370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FCCB-586A-4EEE-B994-7AB518348FF7}"/>
              </a:ext>
            </a:extLst>
          </p:cNvPr>
          <p:cNvSpPr>
            <a:spLocks noGrp="1"/>
          </p:cNvSpPr>
          <p:nvPr>
            <p:ph type="title"/>
          </p:nvPr>
        </p:nvSpPr>
        <p:spPr/>
        <p:txBody>
          <a:bodyPr/>
          <a:lstStyle/>
          <a:p>
            <a:r>
              <a:rPr lang="en-US" dirty="0"/>
              <a:t>Blockchain</a:t>
            </a:r>
          </a:p>
        </p:txBody>
      </p:sp>
      <p:sp>
        <p:nvSpPr>
          <p:cNvPr id="3" name="Text Placeholder 2">
            <a:extLst>
              <a:ext uri="{FF2B5EF4-FFF2-40B4-BE49-F238E27FC236}">
                <a16:creationId xmlns:a16="http://schemas.microsoft.com/office/drawing/2014/main" id="{AB404A22-72F9-4D09-8C7D-DEA9AFB075FF}"/>
              </a:ext>
            </a:extLst>
          </p:cNvPr>
          <p:cNvSpPr>
            <a:spLocks noGrp="1"/>
          </p:cNvSpPr>
          <p:nvPr>
            <p:ph type="body" sz="quarter" idx="10"/>
          </p:nvPr>
        </p:nvSpPr>
        <p:spPr>
          <a:xfrm>
            <a:off x="274702" y="1211287"/>
            <a:ext cx="11888787" cy="2677656"/>
          </a:xfrm>
        </p:spPr>
        <p:txBody>
          <a:bodyPr/>
          <a:lstStyle/>
          <a:p>
            <a:r>
              <a:rPr lang="en-US" dirty="0"/>
              <a:t>A blockchain is a decentralized and distributed digital ledger that is used to record transactions across many computers so that the record cannot be altered retroactively without the alteration of all subsequent blocks and the collusion of the network</a:t>
            </a:r>
          </a:p>
        </p:txBody>
      </p:sp>
      <p:sp>
        <p:nvSpPr>
          <p:cNvPr id="4" name="Rectangle 3">
            <a:extLst>
              <a:ext uri="{FF2B5EF4-FFF2-40B4-BE49-F238E27FC236}">
                <a16:creationId xmlns:a16="http://schemas.microsoft.com/office/drawing/2014/main" id="{E882AF8D-519B-4E80-84C0-ADF0B01751F8}"/>
              </a:ext>
            </a:extLst>
          </p:cNvPr>
          <p:cNvSpPr/>
          <p:nvPr/>
        </p:nvSpPr>
        <p:spPr>
          <a:xfrm>
            <a:off x="287058" y="6469062"/>
            <a:ext cx="4907690" cy="369332"/>
          </a:xfrm>
          <a:prstGeom prst="rect">
            <a:avLst/>
          </a:prstGeom>
        </p:spPr>
        <p:txBody>
          <a:bodyPr wrap="none">
            <a:spAutoFit/>
          </a:bodyPr>
          <a:lstStyle/>
          <a:p>
            <a:r>
              <a:rPr lang="en-US" dirty="0"/>
              <a:t>Source: https://en.wikipedia.org/wiki/Blockchain</a:t>
            </a:r>
          </a:p>
        </p:txBody>
      </p:sp>
    </p:spTree>
    <p:extLst>
      <p:ext uri="{BB962C8B-B14F-4D97-AF65-F5344CB8AC3E}">
        <p14:creationId xmlns:p14="http://schemas.microsoft.com/office/powerpoint/2010/main" val="12541107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482853" y="371571"/>
            <a:ext cx="3359824" cy="1486024"/>
            <a:chOff x="1909648" y="2886773"/>
            <a:chExt cx="7666210" cy="2746126"/>
          </a:xfrm>
        </p:grpSpPr>
        <p:sp>
          <p:nvSpPr>
            <p:cNvPr id="12" name="Rectangle 11"/>
            <p:cNvSpPr/>
            <p:nvPr/>
          </p:nvSpPr>
          <p:spPr bwMode="auto">
            <a:xfrm rot="12573484" flipV="1">
              <a:off x="2544882" y="4549040"/>
              <a:ext cx="1937977"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3" name="Rectangle 12"/>
            <p:cNvSpPr/>
            <p:nvPr/>
          </p:nvSpPr>
          <p:spPr bwMode="auto">
            <a:xfrm rot="21033589" flipV="1">
              <a:off x="4505651" y="4724833"/>
              <a:ext cx="4535011"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4" name="Rectangle 13"/>
            <p:cNvSpPr/>
            <p:nvPr/>
          </p:nvSpPr>
          <p:spPr bwMode="auto">
            <a:xfrm rot="10531436" flipV="1">
              <a:off x="2774760" y="3666734"/>
              <a:ext cx="2702181" cy="44820"/>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5" name="Rectangle 14"/>
            <p:cNvSpPr/>
            <p:nvPr/>
          </p:nvSpPr>
          <p:spPr bwMode="auto">
            <a:xfrm rot="18938690" flipV="1">
              <a:off x="4058793" y="4352142"/>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6" name="Rectangle 15"/>
            <p:cNvSpPr/>
            <p:nvPr/>
          </p:nvSpPr>
          <p:spPr bwMode="auto">
            <a:xfrm rot="857972" flipV="1">
              <a:off x="6506404" y="3981615"/>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grpSp>
          <p:nvGrpSpPr>
            <p:cNvPr id="17" name="Group 16"/>
            <p:cNvGrpSpPr/>
            <p:nvPr/>
          </p:nvGrpSpPr>
          <p:grpSpPr>
            <a:xfrm>
              <a:off x="5456584" y="2886773"/>
              <a:ext cx="1259821" cy="1259821"/>
              <a:chOff x="5565999" y="2549543"/>
              <a:chExt cx="1285083" cy="1285083"/>
            </a:xfrm>
          </p:grpSpPr>
          <p:sp>
            <p:nvSpPr>
              <p:cNvPr id="59" name="Oval 58"/>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0"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8" name="Group 17"/>
            <p:cNvGrpSpPr/>
            <p:nvPr/>
          </p:nvGrpSpPr>
          <p:grpSpPr>
            <a:xfrm>
              <a:off x="1909648" y="3332634"/>
              <a:ext cx="1057863" cy="1057863"/>
              <a:chOff x="1947940" y="3004345"/>
              <a:chExt cx="1079075" cy="1079075"/>
            </a:xfrm>
          </p:grpSpPr>
          <p:sp>
            <p:nvSpPr>
              <p:cNvPr id="57" name="Oval 56"/>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8"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9" name="Group 18"/>
            <p:cNvGrpSpPr/>
            <p:nvPr/>
          </p:nvGrpSpPr>
          <p:grpSpPr>
            <a:xfrm>
              <a:off x="4015442" y="4575036"/>
              <a:ext cx="1057863" cy="1057863"/>
              <a:chOff x="4095959" y="4271660"/>
              <a:chExt cx="1079075" cy="1079075"/>
            </a:xfrm>
          </p:grpSpPr>
          <p:grpSp>
            <p:nvGrpSpPr>
              <p:cNvPr id="37" name="Group 36"/>
              <p:cNvGrpSpPr/>
              <p:nvPr/>
            </p:nvGrpSpPr>
            <p:grpSpPr>
              <a:xfrm>
                <a:off x="4095959" y="4271660"/>
                <a:ext cx="1079075" cy="1079075"/>
                <a:chOff x="4095959" y="4271660"/>
                <a:chExt cx="1079075" cy="1079075"/>
              </a:xfrm>
            </p:grpSpPr>
            <p:sp>
              <p:nvSpPr>
                <p:cNvPr id="39" name="Oval 38"/>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40" name="Group 8"/>
                <p:cNvGrpSpPr>
                  <a:grpSpLocks noChangeAspect="1"/>
                </p:cNvGrpSpPr>
                <p:nvPr/>
              </p:nvGrpSpPr>
              <p:grpSpPr bwMode="auto">
                <a:xfrm>
                  <a:off x="4250534" y="4433383"/>
                  <a:ext cx="769939" cy="755652"/>
                  <a:chOff x="2670" y="2793"/>
                  <a:chExt cx="485" cy="476"/>
                </a:xfrm>
                <a:solidFill>
                  <a:srgbClr val="505050"/>
                </a:solidFill>
              </p:grpSpPr>
              <p:sp>
                <p:nvSpPr>
                  <p:cNvPr id="41"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2"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3"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4"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5"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6"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7"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8"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9"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0"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1"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2"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3"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4"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5"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6"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38"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20" name="Group 19"/>
            <p:cNvGrpSpPr/>
            <p:nvPr/>
          </p:nvGrpSpPr>
          <p:grpSpPr>
            <a:xfrm>
              <a:off x="8517995" y="3867969"/>
              <a:ext cx="1057863" cy="1057863"/>
              <a:chOff x="8517995" y="3481108"/>
              <a:chExt cx="1057863" cy="1057863"/>
            </a:xfrm>
          </p:grpSpPr>
          <p:sp>
            <p:nvSpPr>
              <p:cNvPr id="30" name="Oval 2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31" name="Group 12"/>
              <p:cNvGrpSpPr>
                <a:grpSpLocks noChangeAspect="1"/>
              </p:cNvGrpSpPr>
              <p:nvPr/>
            </p:nvGrpSpPr>
            <p:grpSpPr bwMode="auto">
              <a:xfrm>
                <a:off x="8894596" y="3771708"/>
                <a:ext cx="448991" cy="483961"/>
                <a:chOff x="3712" y="2029"/>
                <a:chExt cx="244" cy="263"/>
              </a:xfrm>
              <a:solidFill>
                <a:srgbClr val="505050"/>
              </a:solidFill>
            </p:grpSpPr>
            <p:sp>
              <p:nvSpPr>
                <p:cNvPr id="3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sp>
        <p:nvSpPr>
          <p:cNvPr id="3" name="Rectangle 2"/>
          <p:cNvSpPr/>
          <p:nvPr/>
        </p:nvSpPr>
        <p:spPr>
          <a:xfrm>
            <a:off x="491725" y="1124566"/>
            <a:ext cx="10827932" cy="481380"/>
          </a:xfrm>
          <a:prstGeom prst="rect">
            <a:avLst/>
          </a:prstGeom>
        </p:spPr>
        <p:txBody>
          <a:bodyPr wrap="square">
            <a:spAutoFit/>
          </a:bodyPr>
          <a:lstStyle/>
          <a:p>
            <a:r>
              <a:rPr lang="en-US" sz="2448" dirty="0">
                <a:latin typeface="+mj-lt"/>
              </a:rPr>
              <a:t>A cryptographically secure, shared, distributed ledger</a:t>
            </a:r>
          </a:p>
        </p:txBody>
      </p:sp>
      <p:grpSp>
        <p:nvGrpSpPr>
          <p:cNvPr id="2" name="Group 1"/>
          <p:cNvGrpSpPr/>
          <p:nvPr/>
        </p:nvGrpSpPr>
        <p:grpSpPr>
          <a:xfrm>
            <a:off x="395050" y="2072452"/>
            <a:ext cx="2756703" cy="4088229"/>
            <a:chOff x="386475" y="2032000"/>
            <a:chExt cx="2702895" cy="4008432"/>
          </a:xfrm>
        </p:grpSpPr>
        <p:sp>
          <p:nvSpPr>
            <p:cNvPr id="22" name="Rectangle 21"/>
            <p:cNvSpPr/>
            <p:nvPr/>
          </p:nvSpPr>
          <p:spPr>
            <a:xfrm>
              <a:off x="386475"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Secure</a:t>
              </a:r>
            </a:p>
          </p:txBody>
        </p:sp>
        <p:sp>
          <p:nvSpPr>
            <p:cNvPr id="23" name="Rectangle 22"/>
            <p:cNvSpPr/>
            <p:nvPr/>
          </p:nvSpPr>
          <p:spPr>
            <a:xfrm>
              <a:off x="386475"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Each transaction recorded in the </a:t>
              </a:r>
              <a:r>
                <a:rPr lang="en-US" sz="2040" b="1" dirty="0">
                  <a:solidFill>
                    <a:srgbClr val="000000"/>
                  </a:solidFill>
                  <a:latin typeface="Segoe UI Light" panose="020B0502040204020203" pitchFamily="34" charset="0"/>
                  <a:cs typeface="Segoe UI Light" panose="020B0502040204020203" pitchFamily="34" charset="0"/>
                </a:rPr>
                <a:t>database is digitally signed and mathematically guaranteed </a:t>
              </a:r>
              <a:r>
                <a:rPr lang="en-US" sz="2040" dirty="0">
                  <a:solidFill>
                    <a:srgbClr val="000000"/>
                  </a:solidFill>
                  <a:latin typeface="Segoe UI Light" panose="020B0502040204020203" pitchFamily="34" charset="0"/>
                  <a:cs typeface="Segoe UI Light" panose="020B0502040204020203" pitchFamily="34" charset="0"/>
                </a:rPr>
                <a:t>to be authentic and impervious to fraud.  </a:t>
              </a:r>
              <a:endParaRPr lang="es-ES" sz="2040" dirty="0">
                <a:solidFill>
                  <a:srgbClr val="000000"/>
                </a:solidFill>
                <a:latin typeface="Segoe UI Light" panose="020B0502040204020203" pitchFamily="34" charset="0"/>
                <a:cs typeface="Segoe UI Light" panose="020B0502040204020203" pitchFamily="34" charset="0"/>
              </a:endParaRPr>
            </a:p>
          </p:txBody>
        </p:sp>
        <p:grpSp>
          <p:nvGrpSpPr>
            <p:cNvPr id="62" name="Group 61"/>
            <p:cNvGrpSpPr/>
            <p:nvPr/>
          </p:nvGrpSpPr>
          <p:grpSpPr>
            <a:xfrm>
              <a:off x="2572603" y="2210937"/>
              <a:ext cx="413946" cy="394321"/>
              <a:chOff x="1947940" y="3004345"/>
              <a:chExt cx="1079075" cy="1079075"/>
            </a:xfrm>
          </p:grpSpPr>
          <p:sp>
            <p:nvSpPr>
              <p:cNvPr id="63" name="Oval 62"/>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4"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4" name="Group 3"/>
          <p:cNvGrpSpPr/>
          <p:nvPr/>
        </p:nvGrpSpPr>
        <p:grpSpPr>
          <a:xfrm>
            <a:off x="3305636" y="2072452"/>
            <a:ext cx="2756703" cy="4088229"/>
            <a:chOff x="3240249" y="2032000"/>
            <a:chExt cx="2702895" cy="4008432"/>
          </a:xfrm>
        </p:grpSpPr>
        <p:sp>
          <p:nvSpPr>
            <p:cNvPr id="24" name="Rectangle 23"/>
            <p:cNvSpPr/>
            <p:nvPr/>
          </p:nvSpPr>
          <p:spPr>
            <a:xfrm>
              <a:off x="3240249"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Shared</a:t>
              </a:r>
            </a:p>
          </p:txBody>
        </p:sp>
        <p:sp>
          <p:nvSpPr>
            <p:cNvPr id="25" name="Rectangle 24"/>
            <p:cNvSpPr/>
            <p:nvPr/>
          </p:nvSpPr>
          <p:spPr>
            <a:xfrm>
              <a:off x="3240249"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The database’s main value is that it is </a:t>
              </a:r>
              <a:r>
                <a:rPr lang="en-US" sz="2040" b="1" dirty="0">
                  <a:solidFill>
                    <a:srgbClr val="000000"/>
                  </a:solidFill>
                  <a:latin typeface="Segoe UI Light" panose="020B0502040204020203" pitchFamily="34" charset="0"/>
                  <a:cs typeface="Segoe UI Light" panose="020B0502040204020203" pitchFamily="34" charset="0"/>
                </a:rPr>
                <a:t>shared between separate entities</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More entities shared,  the greater the value.</a:t>
              </a:r>
            </a:p>
          </p:txBody>
        </p:sp>
        <p:grpSp>
          <p:nvGrpSpPr>
            <p:cNvPr id="65" name="Group 64"/>
            <p:cNvGrpSpPr/>
            <p:nvPr/>
          </p:nvGrpSpPr>
          <p:grpSpPr>
            <a:xfrm>
              <a:off x="5469338" y="2200195"/>
              <a:ext cx="378379" cy="405622"/>
              <a:chOff x="5565999" y="2549543"/>
              <a:chExt cx="1285083" cy="1285083"/>
            </a:xfrm>
          </p:grpSpPr>
          <p:sp>
            <p:nvSpPr>
              <p:cNvPr id="66" name="Oval 65"/>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7"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5" name="Group 4"/>
          <p:cNvGrpSpPr/>
          <p:nvPr/>
        </p:nvGrpSpPr>
        <p:grpSpPr>
          <a:xfrm>
            <a:off x="6255792" y="2072452"/>
            <a:ext cx="2756703" cy="4088229"/>
            <a:chOff x="6132822" y="2032000"/>
            <a:chExt cx="2702895" cy="4008432"/>
          </a:xfrm>
        </p:grpSpPr>
        <p:sp>
          <p:nvSpPr>
            <p:cNvPr id="26" name="Rectangle 25"/>
            <p:cNvSpPr/>
            <p:nvPr/>
          </p:nvSpPr>
          <p:spPr>
            <a:xfrm>
              <a:off x="6132822"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Distributed</a:t>
              </a:r>
            </a:p>
          </p:txBody>
        </p:sp>
        <p:sp>
          <p:nvSpPr>
            <p:cNvPr id="27" name="Rectangle 26"/>
            <p:cNvSpPr/>
            <p:nvPr/>
          </p:nvSpPr>
          <p:spPr>
            <a:xfrm>
              <a:off x="6132822"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Many copies </a:t>
              </a:r>
              <a:r>
                <a:rPr lang="en-US" sz="2040" dirty="0">
                  <a:solidFill>
                    <a:srgbClr val="000000"/>
                  </a:solidFill>
                  <a:latin typeface="Segoe UI Light" panose="020B0502040204020203" pitchFamily="34" charset="0"/>
                  <a:cs typeface="Segoe UI Light" panose="020B0502040204020203" pitchFamily="34" charset="0"/>
                </a:rPr>
                <a:t>of the database exist and they </a:t>
              </a:r>
              <a:r>
                <a:rPr lang="en-US" sz="2040" b="1" dirty="0">
                  <a:solidFill>
                    <a:srgbClr val="000000"/>
                  </a:solidFill>
                  <a:latin typeface="Segoe UI Light" panose="020B0502040204020203" pitchFamily="34" charset="0"/>
                  <a:cs typeface="Segoe UI Light" panose="020B0502040204020203" pitchFamily="34" charset="0"/>
                </a:rPr>
                <a:t>are replicas of each other </a:t>
              </a:r>
              <a:r>
                <a:rPr lang="en-US" sz="2040" dirty="0">
                  <a:solidFill>
                    <a:srgbClr val="000000"/>
                  </a:solidFill>
                  <a:latin typeface="Segoe UI Light" panose="020B0502040204020203" pitchFamily="34" charset="0"/>
                  <a:cs typeface="Segoe UI Light" panose="020B0502040204020203" pitchFamily="34" charset="0"/>
                </a:rPr>
                <a:t>in relative time.</a:t>
              </a:r>
            </a:p>
          </p:txBody>
        </p:sp>
        <p:grpSp>
          <p:nvGrpSpPr>
            <p:cNvPr id="68" name="Group 67"/>
            <p:cNvGrpSpPr/>
            <p:nvPr/>
          </p:nvGrpSpPr>
          <p:grpSpPr>
            <a:xfrm>
              <a:off x="8377426" y="2222031"/>
              <a:ext cx="384542" cy="401226"/>
              <a:chOff x="4095959" y="4271660"/>
              <a:chExt cx="1079075" cy="1079075"/>
            </a:xfrm>
          </p:grpSpPr>
          <p:grpSp>
            <p:nvGrpSpPr>
              <p:cNvPr id="69" name="Group 68"/>
              <p:cNvGrpSpPr/>
              <p:nvPr/>
            </p:nvGrpSpPr>
            <p:grpSpPr>
              <a:xfrm>
                <a:off x="4095959" y="4271660"/>
                <a:ext cx="1079075" cy="1079075"/>
                <a:chOff x="4095959" y="4271660"/>
                <a:chExt cx="1079075" cy="1079075"/>
              </a:xfrm>
            </p:grpSpPr>
            <p:sp>
              <p:nvSpPr>
                <p:cNvPr id="71" name="Oval 70"/>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72" name="Group 8"/>
                <p:cNvGrpSpPr>
                  <a:grpSpLocks noChangeAspect="1"/>
                </p:cNvGrpSpPr>
                <p:nvPr/>
              </p:nvGrpSpPr>
              <p:grpSpPr bwMode="auto">
                <a:xfrm>
                  <a:off x="4250534" y="4433383"/>
                  <a:ext cx="769939" cy="755652"/>
                  <a:chOff x="2670" y="2793"/>
                  <a:chExt cx="485" cy="476"/>
                </a:xfrm>
                <a:solidFill>
                  <a:srgbClr val="505050"/>
                </a:solidFill>
              </p:grpSpPr>
              <p:sp>
                <p:nvSpPr>
                  <p:cNvPr id="73"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4"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5"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6"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7"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8"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9"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0"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1"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2"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3"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4"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5"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6"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7"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8"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sp>
            <p:nvSpPr>
              <p:cNvPr id="70"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6" name="Group 5"/>
          <p:cNvGrpSpPr/>
          <p:nvPr/>
        </p:nvGrpSpPr>
        <p:grpSpPr>
          <a:xfrm>
            <a:off x="9164181" y="2052423"/>
            <a:ext cx="2756703" cy="4088229"/>
            <a:chOff x="8984442" y="2012362"/>
            <a:chExt cx="2702895" cy="4008432"/>
          </a:xfrm>
        </p:grpSpPr>
        <p:sp>
          <p:nvSpPr>
            <p:cNvPr id="28" name="Rectangle 27"/>
            <p:cNvSpPr/>
            <p:nvPr/>
          </p:nvSpPr>
          <p:spPr>
            <a:xfrm>
              <a:off x="8984442" y="2012362"/>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Ledger</a:t>
              </a:r>
            </a:p>
          </p:txBody>
        </p:sp>
        <p:sp>
          <p:nvSpPr>
            <p:cNvPr id="29" name="Rectangle 28"/>
            <p:cNvSpPr/>
            <p:nvPr/>
          </p:nvSpPr>
          <p:spPr>
            <a:xfrm>
              <a:off x="8984442" y="2794991"/>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A write once, thus immutable</a:t>
              </a:r>
              <a:r>
                <a:rPr lang="en-US" sz="2040" dirty="0">
                  <a:solidFill>
                    <a:srgbClr val="000000"/>
                  </a:solidFill>
                  <a:latin typeface="Segoe UI Light" panose="020B0502040204020203" pitchFamily="34" charset="0"/>
                  <a:cs typeface="Segoe UI Light" panose="020B0502040204020203" pitchFamily="34" charset="0"/>
                </a:rPr>
                <a:t>, ledger that records every transaction.  </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The entire </a:t>
              </a:r>
              <a:r>
                <a:rPr lang="en-US" sz="2040" b="1" dirty="0">
                  <a:solidFill>
                    <a:srgbClr val="000000"/>
                  </a:solidFill>
                  <a:latin typeface="Segoe UI Light" panose="020B0502040204020203" pitchFamily="34" charset="0"/>
                  <a:cs typeface="Segoe UI Light" panose="020B0502040204020203" pitchFamily="34" charset="0"/>
                </a:rPr>
                <a:t>history of all transactions is available</a:t>
              </a:r>
              <a:r>
                <a:rPr lang="en-US" sz="2040" dirty="0">
                  <a:solidFill>
                    <a:srgbClr val="000000"/>
                  </a:solidFill>
                  <a:latin typeface="Segoe UI Light" panose="020B0502040204020203" pitchFamily="34" charset="0"/>
                  <a:cs typeface="Segoe UI Light" panose="020B0502040204020203" pitchFamily="34" charset="0"/>
                </a:rPr>
                <a:t>, math doesn’t lie and there is no where to hide.</a:t>
              </a:r>
            </a:p>
            <a:p>
              <a:endParaRPr lang="en-US" sz="2040" dirty="0">
                <a:solidFill>
                  <a:srgbClr val="000000"/>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11229804" y="2205762"/>
              <a:ext cx="371738" cy="394487"/>
              <a:chOff x="8517995" y="3481108"/>
              <a:chExt cx="1057863" cy="1057863"/>
            </a:xfrm>
          </p:grpSpPr>
          <p:sp>
            <p:nvSpPr>
              <p:cNvPr id="90" name="Oval 8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91" name="Group 12"/>
              <p:cNvGrpSpPr>
                <a:grpSpLocks noChangeAspect="1"/>
              </p:cNvGrpSpPr>
              <p:nvPr/>
            </p:nvGrpSpPr>
            <p:grpSpPr bwMode="auto">
              <a:xfrm>
                <a:off x="8894596" y="3771708"/>
                <a:ext cx="448991" cy="483961"/>
                <a:chOff x="3712" y="2029"/>
                <a:chExt cx="244" cy="263"/>
              </a:xfrm>
              <a:solidFill>
                <a:srgbClr val="505050"/>
              </a:solidFill>
            </p:grpSpPr>
            <p:sp>
              <p:nvSpPr>
                <p:cNvPr id="9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sp>
        <p:nvSpPr>
          <p:cNvPr id="9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Advantages</a:t>
            </a:r>
          </a:p>
        </p:txBody>
      </p:sp>
    </p:spTree>
    <p:extLst>
      <p:ext uri="{BB962C8B-B14F-4D97-AF65-F5344CB8AC3E}">
        <p14:creationId xmlns:p14="http://schemas.microsoft.com/office/powerpoint/2010/main" val="3757074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896" dirty="0">
                <a:solidFill>
                  <a:srgbClr val="0072C6"/>
                </a:solidFill>
                <a:latin typeface="Segoe UI Light"/>
              </a:rPr>
              <a:t>Decentralizes data </a:t>
            </a:r>
            <a:r>
              <a:rPr lang="en-US" sz="4488" dirty="0">
                <a:solidFill>
                  <a:srgbClr val="505050"/>
                </a:solidFill>
                <a:latin typeface="Segoe UI Light"/>
              </a:rPr>
              <a:t>in a </a:t>
            </a:r>
            <a:r>
              <a:rPr lang="en-US" sz="4896" dirty="0">
                <a:solidFill>
                  <a:srgbClr val="0072C6"/>
                </a:solidFill>
                <a:latin typeface="Segoe UI Light"/>
              </a:rPr>
              <a:t>trustless environment</a:t>
            </a:r>
          </a:p>
        </p:txBody>
      </p:sp>
      <p:grpSp>
        <p:nvGrpSpPr>
          <p:cNvPr id="186" name="Group 2"/>
          <p:cNvGrpSpPr/>
          <p:nvPr/>
        </p:nvGrpSpPr>
        <p:grpSpPr>
          <a:xfrm>
            <a:off x="521275" y="2553631"/>
            <a:ext cx="5602548" cy="3904045"/>
            <a:chOff x="66496" y="2324070"/>
            <a:chExt cx="5493193" cy="3827843"/>
          </a:xfrm>
        </p:grpSpPr>
        <p:pic>
          <p:nvPicPr>
            <p:cNvPr id="187"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435"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35" y="276478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929"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2434" y="2779074"/>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6" descr="architecture, building, commercial, office, skyscrap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4367" y="383143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92" name="Arrow: Right 191"/>
            <p:cNvSpPr/>
            <p:nvPr/>
          </p:nvSpPr>
          <p:spPr bwMode="auto">
            <a:xfrm rot="19200000">
              <a:off x="1308169" y="4928872"/>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3" name="Arrow: Right 192"/>
            <p:cNvSpPr/>
            <p:nvPr/>
          </p:nvSpPr>
          <p:spPr bwMode="auto">
            <a:xfrm rot="2400000" flipH="1">
              <a:off x="3099254" y="4877020"/>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4" name="Arrow: Right 193"/>
            <p:cNvSpPr/>
            <p:nvPr/>
          </p:nvSpPr>
          <p:spPr bwMode="auto">
            <a:xfrm rot="19200000" flipH="1">
              <a:off x="3042207" y="36659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5" name="Arrow: Right 194"/>
            <p:cNvSpPr/>
            <p:nvPr/>
          </p:nvSpPr>
          <p:spPr bwMode="auto">
            <a:xfrm rot="2400000">
              <a:off x="1447221" y="36504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196" name="Picture 195"/>
            <p:cNvPicPr>
              <a:picLocks noChangeAspect="1"/>
            </p:cNvPicPr>
            <p:nvPr/>
          </p:nvPicPr>
          <p:blipFill>
            <a:blip r:embed="rId8"/>
            <a:stretch>
              <a:fillRect/>
            </a:stretch>
          </p:blipFill>
          <p:spPr>
            <a:xfrm>
              <a:off x="2204367" y="4657657"/>
              <a:ext cx="851779" cy="500959"/>
            </a:xfrm>
            <a:prstGeom prst="rect">
              <a:avLst/>
            </a:prstGeom>
          </p:spPr>
        </p:pic>
        <p:sp>
          <p:nvSpPr>
            <p:cNvPr id="197" name="TextBox 196"/>
            <p:cNvSpPr txBox="1"/>
            <p:nvPr/>
          </p:nvSpPr>
          <p:spPr>
            <a:xfrm>
              <a:off x="66496" y="232407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Traditional System</a:t>
              </a:r>
            </a:p>
          </p:txBody>
        </p:sp>
        <p:sp>
          <p:nvSpPr>
            <p:cNvPr id="198" name="Rectangle 197"/>
            <p:cNvSpPr/>
            <p:nvPr/>
          </p:nvSpPr>
          <p:spPr>
            <a:xfrm>
              <a:off x="1592280" y="5472280"/>
              <a:ext cx="2530094" cy="67963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Centralized system with stored ledger</a:t>
              </a:r>
              <a:endParaRPr lang="en-US" sz="1599" kern="0" dirty="0">
                <a:solidFill>
                  <a:srgbClr val="0072C6"/>
                </a:solidFill>
                <a:latin typeface="Segoe UI"/>
                <a:cs typeface="Segoe UI" panose="020B0502040204020203" pitchFamily="34" charset="0"/>
              </a:endParaRPr>
            </a:p>
          </p:txBody>
        </p:sp>
      </p:grpSp>
      <p:grpSp>
        <p:nvGrpSpPr>
          <p:cNvPr id="199" name="Group 3"/>
          <p:cNvGrpSpPr/>
          <p:nvPr/>
        </p:nvGrpSpPr>
        <p:grpSpPr>
          <a:xfrm>
            <a:off x="6667473" y="2553631"/>
            <a:ext cx="5602548" cy="4077415"/>
            <a:chOff x="7124921" y="2962760"/>
            <a:chExt cx="5493193" cy="3997829"/>
          </a:xfrm>
        </p:grpSpPr>
        <p:sp>
          <p:nvSpPr>
            <p:cNvPr id="200" name="Oval 199"/>
            <p:cNvSpPr/>
            <p:nvPr/>
          </p:nvSpPr>
          <p:spPr bwMode="auto">
            <a:xfrm>
              <a:off x="8071293" y="3587262"/>
              <a:ext cx="3600450" cy="2740140"/>
            </a:xfrm>
            <a:prstGeom prst="ellipse">
              <a:avLst/>
            </a:prstGeom>
            <a:noFill/>
            <a:ln w="38100" cap="flat" cmpd="sng" algn="ctr">
              <a:solidFill>
                <a:srgbClr val="969696"/>
              </a:solidFill>
              <a:prstDash val="lgDash"/>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201"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093" y="34230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8538" y="3443963"/>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8538" y="553151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4093" y="5526999"/>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124921" y="296276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Blockchain System</a:t>
              </a:r>
            </a:p>
          </p:txBody>
        </p:sp>
        <p:pic>
          <p:nvPicPr>
            <p:cNvPr id="206" name="Picture 205"/>
            <p:cNvPicPr>
              <a:picLocks noChangeAspect="1"/>
            </p:cNvPicPr>
            <p:nvPr/>
          </p:nvPicPr>
          <p:blipFill>
            <a:blip r:embed="rId8"/>
            <a:stretch>
              <a:fillRect/>
            </a:stretch>
          </p:blipFill>
          <p:spPr>
            <a:xfrm>
              <a:off x="8301734" y="4072721"/>
              <a:ext cx="851779" cy="500959"/>
            </a:xfrm>
            <a:prstGeom prst="rect">
              <a:avLst/>
            </a:prstGeom>
          </p:spPr>
        </p:pic>
        <p:pic>
          <p:nvPicPr>
            <p:cNvPr id="207" name="Picture 206"/>
            <p:cNvPicPr>
              <a:picLocks noChangeAspect="1"/>
            </p:cNvPicPr>
            <p:nvPr/>
          </p:nvPicPr>
          <p:blipFill>
            <a:blip r:embed="rId8"/>
            <a:stretch>
              <a:fillRect/>
            </a:stretch>
          </p:blipFill>
          <p:spPr>
            <a:xfrm>
              <a:off x="8308682" y="5349176"/>
              <a:ext cx="851779" cy="500959"/>
            </a:xfrm>
            <a:prstGeom prst="rect">
              <a:avLst/>
            </a:prstGeom>
          </p:spPr>
        </p:pic>
        <p:pic>
          <p:nvPicPr>
            <p:cNvPr id="208" name="Picture 207"/>
            <p:cNvPicPr>
              <a:picLocks noChangeAspect="1"/>
            </p:cNvPicPr>
            <p:nvPr/>
          </p:nvPicPr>
          <p:blipFill>
            <a:blip r:embed="rId8"/>
            <a:stretch>
              <a:fillRect/>
            </a:stretch>
          </p:blipFill>
          <p:spPr>
            <a:xfrm>
              <a:off x="10543518" y="4079363"/>
              <a:ext cx="851779" cy="500959"/>
            </a:xfrm>
            <a:prstGeom prst="rect">
              <a:avLst/>
            </a:prstGeom>
          </p:spPr>
        </p:pic>
        <p:pic>
          <p:nvPicPr>
            <p:cNvPr id="209" name="Picture 208"/>
            <p:cNvPicPr>
              <a:picLocks noChangeAspect="1"/>
            </p:cNvPicPr>
            <p:nvPr/>
          </p:nvPicPr>
          <p:blipFill>
            <a:blip r:embed="rId8"/>
            <a:stretch>
              <a:fillRect/>
            </a:stretch>
          </p:blipFill>
          <p:spPr>
            <a:xfrm>
              <a:off x="10599672" y="5349176"/>
              <a:ext cx="851779" cy="500959"/>
            </a:xfrm>
            <a:prstGeom prst="rect">
              <a:avLst/>
            </a:prstGeom>
          </p:spPr>
        </p:pic>
        <p:sp>
          <p:nvSpPr>
            <p:cNvPr id="210" name="Rectangle 209"/>
            <p:cNvSpPr/>
            <p:nvPr/>
          </p:nvSpPr>
          <p:spPr>
            <a:xfrm>
              <a:off x="8671854" y="6290687"/>
              <a:ext cx="2723443" cy="669902"/>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Distributed system with distributed ledger</a:t>
              </a:r>
              <a:endParaRPr lang="en-US" sz="1599" kern="0" dirty="0">
                <a:solidFill>
                  <a:srgbClr val="0072C6"/>
                </a:solidFill>
                <a:latin typeface="Segoe UI"/>
                <a:cs typeface="Segoe UI" panose="020B0502040204020203" pitchFamily="34" charset="0"/>
              </a:endParaRPr>
            </a:p>
          </p:txBody>
        </p:sp>
      </p:grpSp>
      <p:sp>
        <p:nvSpPr>
          <p:cNvPr id="211" name="Content Placeholder 77"/>
          <p:cNvSpPr txBox="1">
            <a:spLocks/>
          </p:cNvSpPr>
          <p:nvPr/>
        </p:nvSpPr>
        <p:spPr bwMode="auto">
          <a:xfrm>
            <a:off x="393630" y="1083448"/>
            <a:ext cx="11649214" cy="1041767"/>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Traditional ledgers are centralized and use third parties and middlemen to approve and record transactions</a:t>
            </a:r>
          </a:p>
          <a:p>
            <a:pPr marL="347596" indent="-347596" defTabSz="1049264">
              <a:defRPr/>
            </a:pPr>
            <a:r>
              <a:rPr lang="en-US" sz="1599" kern="0" dirty="0">
                <a:solidFill>
                  <a:srgbClr val="505050"/>
                </a:solidFill>
                <a:latin typeface="Segoe UI"/>
              </a:rPr>
              <a:t>Blockchain safely distributes ledgers across the entire network and does not require any middleman</a:t>
            </a:r>
          </a:p>
          <a:p>
            <a:pPr marL="347596" indent="-347596" defTabSz="1049264">
              <a:defRPr/>
            </a:pPr>
            <a:r>
              <a:rPr lang="en-US" sz="1599" kern="0" dirty="0">
                <a:solidFill>
                  <a:srgbClr val="505050"/>
                </a:solidFill>
                <a:latin typeface="Segoe UI"/>
              </a:rPr>
              <a:t>The technology maintains multiple replicas like P2P torrent file sharing</a:t>
            </a:r>
          </a:p>
        </p:txBody>
      </p:sp>
    </p:spTree>
    <p:extLst>
      <p:ext uri="{BB962C8B-B14F-4D97-AF65-F5344CB8AC3E}">
        <p14:creationId xmlns:p14="http://schemas.microsoft.com/office/powerpoint/2010/main" val="722082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 to Azure SQL Data Warehouse</Template>
  <TotalTime>0</TotalTime>
  <Words>3328</Words>
  <Application>Microsoft Office PowerPoint</Application>
  <PresentationFormat>Custom</PresentationFormat>
  <Paragraphs>636</Paragraphs>
  <Slides>46</Slides>
  <Notes>46</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46</vt:i4>
      </vt:variant>
    </vt:vector>
  </HeadingPairs>
  <TitlesOfParts>
    <vt:vector size="58" baseType="lpstr">
      <vt:lpstr>Arial</vt:lpstr>
      <vt:lpstr>Calibri</vt:lpstr>
      <vt:lpstr>Consolas</vt:lpstr>
      <vt:lpstr>Segoe UI</vt:lpstr>
      <vt:lpstr>Segoe UI Light</vt:lpstr>
      <vt:lpstr>Segoe UI Semibold</vt:lpstr>
      <vt:lpstr>Segoe UI Semilight</vt:lpstr>
      <vt:lpstr>Wingdings</vt:lpstr>
      <vt:lpstr>WHITE TEMPLATE</vt:lpstr>
      <vt:lpstr>LIGHT GRAY TEMPLATE</vt:lpstr>
      <vt:lpstr>DARK GRAY TEMPLATE</vt:lpstr>
      <vt:lpstr>think-cell Slide</vt:lpstr>
      <vt:lpstr>Angelbeat</vt:lpstr>
      <vt:lpstr>About Me</vt:lpstr>
      <vt:lpstr>Watch User Group presentations for FREE online! We now have over 700 presentations online  </vt:lpstr>
      <vt:lpstr>Blockchain: Beyond the Hype</vt:lpstr>
      <vt:lpstr>Bitcoin Market Cap</vt:lpstr>
      <vt:lpstr>Bitcoin</vt:lpstr>
      <vt:lpstr>Blockchain</vt:lpstr>
      <vt:lpstr>PowerPoint Presentation</vt:lpstr>
      <vt:lpstr>PowerPoint Presentation</vt:lpstr>
      <vt:lpstr>Ledger: Blockchain uses a distributed ledger to track transactions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Blockchain shows tremendous potential across industries</vt:lpstr>
      <vt:lpstr>Market Challenges</vt:lpstr>
      <vt:lpstr>PowerPoint Presentation</vt:lpstr>
      <vt:lpstr>Build development environment consisting of blockchain protocol clients and network infrastructure</vt:lpstr>
      <vt:lpstr>PowerPoint Presentation</vt:lpstr>
      <vt:lpstr>Tenets  of our BaaS Strategy</vt:lpstr>
      <vt:lpstr>What is next?</vt:lpstr>
      <vt:lpstr>AI, ML, Big Data &amp; IoT</vt:lpstr>
      <vt:lpstr>IoT In Azure</vt:lpstr>
      <vt:lpstr>Big Data</vt:lpstr>
      <vt:lpstr>PowerPoint Presentation</vt:lpstr>
      <vt:lpstr>A variety of real-world applications</vt:lpstr>
      <vt:lpstr>Machine Learning</vt:lpstr>
      <vt:lpstr>Spectre and Meltdown</vt:lpstr>
      <vt:lpstr>PowerPoint Presentation</vt:lpstr>
      <vt:lpstr>PowerPoint Presentation</vt:lpstr>
      <vt:lpstr>Issue summary:</vt:lpstr>
      <vt:lpstr>Issue summary: (continued)</vt:lpstr>
      <vt:lpstr>What to do:</vt:lpstr>
      <vt:lpstr>Performance issues</vt:lpstr>
      <vt:lpstr>Who has been attacked</vt:lpstr>
      <vt:lpstr>Meltdown</vt:lpstr>
      <vt:lpstr>Spectre</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2018-01-20T18:09:40Z</dcterms:created>
  <dcterms:modified xsi:type="dcterms:W3CDTF">2018-01-23T13:55:50Z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2018-01-20T18:10:43.3574795Z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